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2" r:id="rId5"/>
    <p:sldId id="260" r:id="rId6"/>
    <p:sldId id="261" r:id="rId7"/>
    <p:sldId id="263" r:id="rId8"/>
    <p:sldId id="264" r:id="rId9"/>
    <p:sldId id="265" r:id="rId10"/>
    <p:sldId id="259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8484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433" autoAdjust="0"/>
  </p:normalViewPr>
  <p:slideViewPr>
    <p:cSldViewPr snapToGrid="0">
      <p:cViewPr varScale="1">
        <p:scale>
          <a:sx n="113" d="100"/>
          <a:sy n="113" d="100"/>
        </p:scale>
        <p:origin x="3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F09B2-0165-4C1B-B264-6457758F6D08}" type="datetimeFigureOut">
              <a:rPr lang="ru-RU" smtClean="0"/>
              <a:t>23.06.2016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5A44E9-E8AC-40F5-8234-F92D89A202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326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A44E9-E8AC-40F5-8234-F92D89A2025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878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7A19-F85C-4520-8F8D-6C235AB154F9}" type="datetimeFigureOut">
              <a:rPr lang="ru-RU" smtClean="0"/>
              <a:t>23.06.2016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B7EF-06CE-4CC6-9353-8E5F2715E6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452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7A19-F85C-4520-8F8D-6C235AB154F9}" type="datetimeFigureOut">
              <a:rPr lang="ru-RU" smtClean="0"/>
              <a:t>23.06.2016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B7EF-06CE-4CC6-9353-8E5F2715E6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777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7A19-F85C-4520-8F8D-6C235AB154F9}" type="datetimeFigureOut">
              <a:rPr lang="ru-RU" smtClean="0"/>
              <a:t>23.06.2016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B7EF-06CE-4CC6-9353-8E5F2715E6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766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7A19-F85C-4520-8F8D-6C235AB154F9}" type="datetimeFigureOut">
              <a:rPr lang="ru-RU" smtClean="0"/>
              <a:t>23.06.2016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B7EF-06CE-4CC6-9353-8E5F2715E6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376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7A19-F85C-4520-8F8D-6C235AB154F9}" type="datetimeFigureOut">
              <a:rPr lang="ru-RU" smtClean="0"/>
              <a:t>23.06.2016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B7EF-06CE-4CC6-9353-8E5F2715E6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75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7A19-F85C-4520-8F8D-6C235AB154F9}" type="datetimeFigureOut">
              <a:rPr lang="ru-RU" smtClean="0"/>
              <a:t>23.06.2016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B7EF-06CE-4CC6-9353-8E5F2715E6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548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7A19-F85C-4520-8F8D-6C235AB154F9}" type="datetimeFigureOut">
              <a:rPr lang="ru-RU" smtClean="0"/>
              <a:t>23.06.2016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B7EF-06CE-4CC6-9353-8E5F2715E6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701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7A19-F85C-4520-8F8D-6C235AB154F9}" type="datetimeFigureOut">
              <a:rPr lang="ru-RU" smtClean="0"/>
              <a:t>23.06.2016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B7EF-06CE-4CC6-9353-8E5F2715E6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823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7A19-F85C-4520-8F8D-6C235AB154F9}" type="datetimeFigureOut">
              <a:rPr lang="ru-RU" smtClean="0"/>
              <a:t>23.06.2016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B7EF-06CE-4CC6-9353-8E5F2715E6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00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7A19-F85C-4520-8F8D-6C235AB154F9}" type="datetimeFigureOut">
              <a:rPr lang="ru-RU" smtClean="0"/>
              <a:t>23.06.2016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B7EF-06CE-4CC6-9353-8E5F2715E6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328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7A19-F85C-4520-8F8D-6C235AB154F9}" type="datetimeFigureOut">
              <a:rPr lang="ru-RU" smtClean="0"/>
              <a:t>23.06.2016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B7EF-06CE-4CC6-9353-8E5F2715E6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79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C7A19-F85C-4520-8F8D-6C235AB154F9}" type="datetimeFigureOut">
              <a:rPr lang="ru-RU" smtClean="0"/>
              <a:t>23.06.2016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6B7EF-06CE-4CC6-9353-8E5F2715E6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369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6706" y="824248"/>
            <a:ext cx="1053124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</a:rPr>
              <a:t>Коллекция </a:t>
            </a:r>
          </a:p>
          <a:p>
            <a:pPr algn="ctr"/>
            <a:r>
              <a:rPr lang="ru-RU" sz="60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</a:rPr>
              <a:t>воинов-интернационалистов, </a:t>
            </a:r>
          </a:p>
          <a:p>
            <a:pPr algn="ctr"/>
            <a:r>
              <a:rPr lang="ru-RU" sz="60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</a:rPr>
              <a:t>проходивших службу в Афганистане,</a:t>
            </a:r>
          </a:p>
          <a:p>
            <a:pPr algn="ctr"/>
            <a:r>
              <a:rPr lang="ru-RU" sz="60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</a:rPr>
              <a:t> в войсках 40-й армии </a:t>
            </a:r>
          </a:p>
          <a:p>
            <a:pPr algn="ctr"/>
            <a:r>
              <a:rPr lang="ru-RU" sz="60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</a:rPr>
              <a:t>Туркестанского военного округа</a:t>
            </a:r>
            <a:endParaRPr lang="ru-RU" sz="6000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601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17871" y="1017871"/>
            <a:ext cx="6858000" cy="4822257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78128" y="-255869"/>
            <a:ext cx="6858002" cy="736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023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71" y="167148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52529" y="1002891"/>
            <a:ext cx="9970999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Monotype Corsiva" panose="03010101010201010101" pitchFamily="66" charset="0"/>
              </a:rPr>
              <a:t>Васильев Валентин Александрович</a:t>
            </a:r>
          </a:p>
          <a:p>
            <a:pPr algn="ctr"/>
            <a:endParaRPr lang="ru-RU" sz="3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Monotype Corsiva" panose="03010101010201010101" pitchFamily="66" charset="0"/>
              </a:rPr>
              <a:t>Родился 26 мая 1941 года 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Monotype Corsiva" panose="03010101010201010101" pitchFamily="66" charset="0"/>
              </a:rPr>
              <a:t>в г. Кольчугино, Владимировской области.</a:t>
            </a:r>
          </a:p>
          <a:p>
            <a:pPr algn="ctr"/>
            <a:endParaRPr lang="ru-RU" sz="3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Monotype Corsiva" panose="03010101010201010101" pitchFamily="66" charset="0"/>
              </a:rPr>
              <a:t>Служил в Афганистане с 1981  по 1983 год.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Monotype Corsiva" panose="03010101010201010101" pitchFamily="66" charset="0"/>
              </a:rPr>
              <a:t>Награжден медалями: - «Воину - Интернационалисту», 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Monotype Corsiva" panose="03010101010201010101" pitchFamily="66" charset="0"/>
              </a:rPr>
              <a:t>знаком «Воинская доблесть», 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Monotype Corsiva" panose="03010101010201010101" pitchFamily="66" charset="0"/>
              </a:rPr>
              <a:t>грамотой «Президиума Верховного Совета СССР».</a:t>
            </a:r>
            <a:endParaRPr lang="ru-RU" sz="3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0374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905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0565726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95749" y="395749"/>
            <a:ext cx="6858001" cy="6066502"/>
          </a:xfrm>
          <a:prstGeom prst="rect">
            <a:avLst/>
          </a:prstGeom>
          <a:ln w="1905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503" y="1"/>
            <a:ext cx="6125497" cy="6858000"/>
          </a:xfrm>
          <a:prstGeom prst="rect">
            <a:avLst/>
          </a:prstGeom>
          <a:ln w="1905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820220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8708" y="-124135"/>
            <a:ext cx="6857999" cy="71062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7689955" y="1573161"/>
            <a:ext cx="438293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latin typeface="Monotype Corsiva" panose="03010101010201010101" pitchFamily="66" charset="0"/>
              </a:rPr>
              <a:t>Васильев </a:t>
            </a:r>
          </a:p>
          <a:p>
            <a:pPr algn="ctr"/>
            <a:r>
              <a:rPr lang="ru-RU" sz="5400" dirty="0" smtClean="0">
                <a:latin typeface="Monotype Corsiva" panose="03010101010201010101" pitchFamily="66" charset="0"/>
              </a:rPr>
              <a:t>Валентин </a:t>
            </a:r>
          </a:p>
          <a:p>
            <a:pPr algn="ctr"/>
            <a:r>
              <a:rPr lang="ru-RU" sz="5400" dirty="0" smtClean="0">
                <a:latin typeface="Monotype Corsiva" panose="03010101010201010101" pitchFamily="66" charset="0"/>
              </a:rPr>
              <a:t>Александрович </a:t>
            </a:r>
          </a:p>
          <a:p>
            <a:pPr algn="ctr"/>
            <a:r>
              <a:rPr lang="ru-RU" sz="5400" dirty="0" smtClean="0">
                <a:latin typeface="Monotype Corsiva" panose="03010101010201010101" pitchFamily="66" charset="0"/>
              </a:rPr>
              <a:t>– первый справа</a:t>
            </a:r>
            <a:endParaRPr lang="ru-RU" sz="54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6517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377084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77084" y="491613"/>
            <a:ext cx="36674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Monotype Corsiva" panose="03010101010201010101" pitchFamily="66" charset="0"/>
              </a:rPr>
              <a:t>Валентин </a:t>
            </a:r>
          </a:p>
          <a:p>
            <a:pPr algn="ctr"/>
            <a:r>
              <a:rPr lang="ru-RU" sz="4800" dirty="0" smtClean="0">
                <a:latin typeface="Monotype Corsiva" panose="03010101010201010101" pitchFamily="66" charset="0"/>
              </a:rPr>
              <a:t>Александрович</a:t>
            </a:r>
          </a:p>
          <a:p>
            <a:pPr algn="ctr"/>
            <a:r>
              <a:rPr lang="ru-RU" sz="4800" dirty="0" smtClean="0">
                <a:latin typeface="Monotype Corsiva" panose="03010101010201010101" pitchFamily="66" charset="0"/>
              </a:rPr>
              <a:t>- </a:t>
            </a:r>
            <a:r>
              <a:rPr lang="ru-RU" sz="4800" dirty="0">
                <a:latin typeface="Monotype Corsiva" panose="03010101010201010101" pitchFamily="66" charset="0"/>
              </a:rPr>
              <a:t>п</a:t>
            </a:r>
            <a:r>
              <a:rPr lang="ru-RU" sz="4800" dirty="0" smtClean="0">
                <a:latin typeface="Monotype Corsiva" panose="03010101010201010101" pitchFamily="66" charset="0"/>
              </a:rPr>
              <a:t>ервый справа</a:t>
            </a:r>
            <a:endParaRPr lang="ru-RU" sz="48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13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710" y="334297"/>
            <a:ext cx="7511844" cy="61451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594" y="334297"/>
            <a:ext cx="7973960" cy="5820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89935" y="560438"/>
            <a:ext cx="330363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Валентин Александрович с местным жителем около духана (частного магазина)</a:t>
            </a:r>
            <a:endParaRPr lang="ru-RU" sz="4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1710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0965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84200" y="584201"/>
            <a:ext cx="6857999" cy="568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138333" y="592667"/>
            <a:ext cx="580813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Еремин Сергей Иванович</a:t>
            </a:r>
          </a:p>
          <a:p>
            <a:pPr algn="ctr"/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Родился 04 января 1961 года в г. Новосибирске</a:t>
            </a:r>
          </a:p>
          <a:p>
            <a:pPr algn="ctr"/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Служил в Афганистане </a:t>
            </a:r>
          </a:p>
          <a:p>
            <a:pPr algn="ctr"/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с  марта 1984 по </a:t>
            </a:r>
          </a:p>
          <a:p>
            <a:pPr algn="ctr"/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апрель 1986 года</a:t>
            </a:r>
          </a:p>
          <a:p>
            <a:pPr algn="ctr"/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Награжден: </a:t>
            </a:r>
          </a:p>
          <a:p>
            <a:pPr algn="ctr"/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Орденом «За службу Родине в вооруженных  силах СССР»</a:t>
            </a:r>
          </a:p>
          <a:p>
            <a:pPr algn="ctr"/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Медалью  «За безупречную службу»</a:t>
            </a:r>
            <a:endParaRPr lang="ru-RU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0557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31733" y="889842"/>
            <a:ext cx="68072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Monotype Corsiva" panose="03010101010201010101" pitchFamily="66" charset="0"/>
              </a:rPr>
              <a:t>Сидорова-Смирнова Надежда Викторовна</a:t>
            </a:r>
          </a:p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Monotype Corsiva" panose="03010101010201010101" pitchFamily="66" charset="0"/>
              </a:rPr>
              <a:t>   Родилась 01 января 1961 года в с. </a:t>
            </a:r>
            <a:r>
              <a:rPr lang="ru-RU" sz="36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Monotype Corsiva" panose="03010101010201010101" pitchFamily="66" charset="0"/>
              </a:rPr>
              <a:t>Трубниково</a:t>
            </a: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Monotype Corsiva" panose="03010101010201010101" pitchFamily="66" charset="0"/>
              </a:rPr>
              <a:t> Тамбовской области</a:t>
            </a:r>
          </a:p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Monotype Corsiva" panose="03010101010201010101" pitchFamily="66" charset="0"/>
              </a:rPr>
              <a:t>Служила в Афганистане с 05 мая 1987 года по январь 1989 года в </a:t>
            </a:r>
          </a:p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Monotype Corsiva" panose="03010101010201010101" pitchFamily="66" charset="0"/>
              </a:rPr>
              <a:t>    г. Кабул, инфекционном госпитале</a:t>
            </a:r>
          </a:p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Monotype Corsiva" panose="03010101010201010101" pitchFamily="66" charset="0"/>
              </a:rPr>
              <a:t>Награждена: Медалью </a:t>
            </a:r>
          </a:p>
          <a:p>
            <a:pPr algn="ctr"/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Monotype Corsiva" panose="03010101010201010101" pitchFamily="66" charset="0"/>
              </a:rPr>
              <a:t>              «За трудовую доблесть»</a:t>
            </a:r>
            <a:endParaRPr lang="ru-RU" sz="36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401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29516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57267" y="1011487"/>
            <a:ext cx="10058400" cy="50783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ight"/>
              <a:lightRig rig="threePt" dir="t"/>
            </a:scene3d>
          </a:bodyPr>
          <a:lstStyle/>
          <a:p>
            <a:pPr algn="ctr"/>
            <a:r>
              <a:rPr lang="ru-RU" sz="36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  <a:cs typeface="Aharoni" panose="02010803020104030203" pitchFamily="2" charset="-79"/>
              </a:rPr>
              <a:t>Эхо афганской войны, продолжавшейся десять лет </a:t>
            </a:r>
          </a:p>
          <a:p>
            <a:pPr algn="ctr"/>
            <a:r>
              <a:rPr lang="ru-RU" sz="36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  <a:cs typeface="Aharoni" panose="02010803020104030203" pitchFamily="2" charset="-79"/>
              </a:rPr>
              <a:t>(1979—1989 </a:t>
            </a:r>
            <a:r>
              <a:rPr lang="ru-RU" sz="3600" dirty="0" err="1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  <a:cs typeface="Aharoni" panose="02010803020104030203" pitchFamily="2" charset="-79"/>
              </a:rPr>
              <a:t>г.г</a:t>
            </a:r>
            <a:r>
              <a:rPr lang="ru-RU" sz="36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  <a:cs typeface="Aharoni" panose="02010803020104030203" pitchFamily="2" charset="-79"/>
              </a:rPr>
              <a:t>.), и сейчас тревожит наши умы и сердца. </a:t>
            </a:r>
          </a:p>
          <a:p>
            <a:pPr algn="ctr"/>
            <a:r>
              <a:rPr lang="ru-RU" sz="36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  <a:cs typeface="Aharoni" panose="02010803020104030203" pitchFamily="2" charset="-79"/>
              </a:rPr>
              <a:t>В современную историю она вошла драматической страницей. Не утихает боль тех, чьи родные и близкие уже никогда не вернутся домой. </a:t>
            </a:r>
          </a:p>
          <a:p>
            <a:pPr algn="ctr"/>
            <a:r>
              <a:rPr lang="ru-RU" sz="36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  <a:cs typeface="Aharoni" panose="02010803020104030203" pitchFamily="2" charset="-79"/>
              </a:rPr>
              <a:t>И долго еще поколение, получившее название «афганцев», будет нести в своих сердцах, </a:t>
            </a:r>
          </a:p>
          <a:p>
            <a:pPr algn="ctr"/>
            <a:r>
              <a:rPr lang="ru-RU" sz="36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  <a:cs typeface="Aharoni" panose="02010803020104030203" pitchFamily="2" charset="-79"/>
              </a:rPr>
              <a:t>в своих мыслях и в своих деяниях скорбную </a:t>
            </a:r>
          </a:p>
          <a:p>
            <a:pPr algn="ctr"/>
            <a:r>
              <a:rPr lang="ru-RU" sz="36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  <a:cs typeface="Aharoni" panose="02010803020104030203" pitchFamily="2" charset="-79"/>
              </a:rPr>
              <a:t>память о тех трагических событиях.</a:t>
            </a:r>
            <a:endParaRPr lang="ru-RU" sz="3600" dirty="0">
              <a:ln w="0"/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732976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933" y="0"/>
            <a:ext cx="4428067" cy="44280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32934" y="1032934"/>
            <a:ext cx="6858002" cy="4792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833764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89467" y="457200"/>
            <a:ext cx="54186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</a:rPr>
              <a:t>Кудрявцев Юрий Юрьевич</a:t>
            </a:r>
          </a:p>
          <a:p>
            <a:pPr algn="ctr"/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</a:rPr>
              <a:t>Родился 31 марта 1969 года в г. Талды-Курган, Казахстан.</a:t>
            </a:r>
          </a:p>
          <a:p>
            <a:pPr algn="ctr"/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</a:rPr>
              <a:t>Служил в Афганистане с ноября 1987 года по май 1989 года</a:t>
            </a:r>
          </a:p>
          <a:p>
            <a:pPr algn="ctr"/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</a:rPr>
              <a:t>Награжден:</a:t>
            </a:r>
          </a:p>
          <a:p>
            <a:pPr algn="ctr"/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</a:rPr>
              <a:t>Медалью «Воину - интернационалисту от благодарного афганского народа»</a:t>
            </a:r>
            <a:endParaRPr lang="ru-RU" sz="3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22334" y="1024466"/>
            <a:ext cx="6426200" cy="5054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808578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90034" y="690036"/>
            <a:ext cx="6858001" cy="5477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655733" y="397933"/>
            <a:ext cx="598593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Швалёв</a:t>
            </a:r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 Александр Станиславович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Родился 28.09.1967 года 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в г. Красноярске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Служил в Афганистане с февраля 1986 по ноябрь 1987 года 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в </a:t>
            </a:r>
            <a:r>
              <a:rPr lang="ru-RU" sz="3600" b="1" dirty="0" err="1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Шинданской</a:t>
            </a: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 провинции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Награжден: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Медалью «Воину - интернационалисту от благодарного афганского народа»</a:t>
            </a:r>
            <a:endParaRPr lang="ru-RU" sz="3600" b="1" dirty="0">
              <a:solidFill>
                <a:schemeClr val="bg2">
                  <a:lumMod val="10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2086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C9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02734" y="702734"/>
            <a:ext cx="6764868" cy="535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554133" y="465667"/>
            <a:ext cx="61722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Monotype Corsiva" panose="03010101010201010101" pitchFamily="66" charset="0"/>
              </a:rPr>
              <a:t>Кондалов</a:t>
            </a:r>
            <a:r>
              <a:rPr lang="ru-RU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Monotype Corsiva" panose="03010101010201010101" pitchFamily="66" charset="0"/>
              </a:rPr>
              <a:t> Владимир Николаевич</a:t>
            </a:r>
          </a:p>
          <a:p>
            <a:pPr algn="ctr"/>
            <a:r>
              <a:rPr lang="ru-RU" sz="3600" b="1" dirty="0" smtClean="0">
                <a:latin typeface="Monotype Corsiva" panose="03010101010201010101" pitchFamily="66" charset="0"/>
              </a:rPr>
              <a:t>Родился 28.07.1960 года </a:t>
            </a:r>
          </a:p>
          <a:p>
            <a:pPr algn="ctr"/>
            <a:r>
              <a:rPr lang="ru-RU" sz="3600" b="1" dirty="0" smtClean="0">
                <a:latin typeface="Monotype Corsiva" panose="03010101010201010101" pitchFamily="66" charset="0"/>
              </a:rPr>
              <a:t>в с. </a:t>
            </a:r>
            <a:r>
              <a:rPr lang="ru-RU" sz="3600" b="1" dirty="0" err="1" smtClean="0">
                <a:latin typeface="Monotype Corsiva" panose="03010101010201010101" pitchFamily="66" charset="0"/>
              </a:rPr>
              <a:t>Барышево</a:t>
            </a:r>
            <a:r>
              <a:rPr lang="ru-RU" sz="3600" b="1" dirty="0" smtClean="0">
                <a:latin typeface="Monotype Corsiva" panose="03010101010201010101" pitchFamily="66" charset="0"/>
              </a:rPr>
              <a:t> Новосибирского района НСО</a:t>
            </a:r>
          </a:p>
          <a:p>
            <a:pPr algn="ctr"/>
            <a:r>
              <a:rPr lang="ru-RU" sz="3600" b="1" dirty="0" smtClean="0">
                <a:latin typeface="Monotype Corsiva" panose="03010101010201010101" pitchFamily="66" charset="0"/>
              </a:rPr>
              <a:t>Служил в Афганистане с декабря 1979 по май 1981 года</a:t>
            </a:r>
          </a:p>
          <a:p>
            <a:pPr algn="ctr"/>
            <a:r>
              <a:rPr lang="ru-RU" sz="3600" b="1" dirty="0" smtClean="0">
                <a:latin typeface="Monotype Corsiva" panose="03010101010201010101" pitchFamily="66" charset="0"/>
              </a:rPr>
              <a:t>Награжден:</a:t>
            </a:r>
          </a:p>
          <a:p>
            <a:pPr algn="ctr"/>
            <a:r>
              <a:rPr lang="ru-RU" sz="3600" b="1" dirty="0" smtClean="0">
                <a:latin typeface="Monotype Corsiva" panose="03010101010201010101" pitchFamily="66" charset="0"/>
              </a:rPr>
              <a:t>Медалью «За боевые заслуги», а также</a:t>
            </a:r>
          </a:p>
          <a:p>
            <a:pPr algn="ctr"/>
            <a:r>
              <a:rPr lang="ru-RU" sz="3600" b="1" dirty="0" smtClean="0">
                <a:latin typeface="Monotype Corsiva" panose="03010101010201010101" pitchFamily="66" charset="0"/>
              </a:rPr>
              <a:t>Именными часами от генерала армии Майорова А.В.</a:t>
            </a:r>
            <a:endParaRPr lang="ru-RU" sz="36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2703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82601" y="762001"/>
            <a:ext cx="6637871" cy="5333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070600" y="567267"/>
            <a:ext cx="56896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Monotype Corsiva" panose="03010101010201010101" pitchFamily="66" charset="0"/>
              </a:rPr>
              <a:t>Гергерт</a:t>
            </a:r>
            <a:r>
              <a:rPr lang="ru-RU" sz="54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 Владимир Яковлевич</a:t>
            </a:r>
          </a:p>
          <a:p>
            <a:pPr algn="ctr"/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Monotype Corsiva" panose="03010101010201010101" pitchFamily="66" charset="0"/>
              </a:rPr>
              <a:t>Родился 02.01.1962 года в с. </a:t>
            </a:r>
            <a:r>
              <a:rPr lang="ru-RU" sz="32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Monotype Corsiva" panose="03010101010201010101" pitchFamily="66" charset="0"/>
              </a:rPr>
              <a:t>Кирсантьево</a:t>
            </a: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Monotype Corsiva" panose="03010101010201010101" pitchFamily="66" charset="0"/>
              </a:rPr>
              <a:t>, Красноярского края</a:t>
            </a:r>
          </a:p>
          <a:p>
            <a:pPr algn="ctr"/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Monotype Corsiva" panose="03010101010201010101" pitchFamily="66" charset="0"/>
              </a:rPr>
              <a:t>Служил в Афганистане с 1981 по 1982 годы</a:t>
            </a:r>
          </a:p>
          <a:p>
            <a:pPr algn="ctr"/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Monotype Corsiva" panose="03010101010201010101" pitchFamily="66" charset="0"/>
              </a:rPr>
              <a:t>Награжден медалями:</a:t>
            </a:r>
          </a:p>
          <a:p>
            <a:pPr algn="ctr"/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Monotype Corsiva" panose="03010101010201010101" pitchFamily="66" charset="0"/>
              </a:rPr>
              <a:t>«За боевые заслуги», «Воину – интернационалисту от благодарного афганского народа», «70 лет ВС  СССР»</a:t>
            </a:r>
          </a:p>
        </p:txBody>
      </p:sp>
    </p:spTree>
    <p:extLst>
      <p:ext uri="{BB962C8B-B14F-4D97-AF65-F5344CB8AC3E}">
        <p14:creationId xmlns:p14="http://schemas.microsoft.com/office/powerpoint/2010/main" val="11013342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25634" y="613832"/>
            <a:ext cx="6502401" cy="5461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14870" y="491066"/>
            <a:ext cx="614680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Тиунов Сергей Иванович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Родился в 1964 в с. Черновка, </a:t>
            </a:r>
            <a:r>
              <a:rPr lang="ru-RU" sz="3200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Кыштовского</a:t>
            </a:r>
            <a:r>
              <a:rPr lang="ru-RU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 района, 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Новосибирской области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Служил в Афганистане с ноября 1983 года по апрель 1985 года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Награжден медалями: «За боевые заслуги», «Воину интернационалисту от благодарного афганского народа»</a:t>
            </a:r>
            <a:endParaRPr lang="ru-RU" sz="3200" b="1" dirty="0">
              <a:solidFill>
                <a:schemeClr val="accent2">
                  <a:lumMod val="20000"/>
                  <a:lumOff val="80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4726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2"/>
            <a:ext cx="12191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98967" y="1096436"/>
            <a:ext cx="6019799" cy="5300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620933" y="259322"/>
            <a:ext cx="50376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solidFill>
                  <a:schemeClr val="bg1"/>
                </a:solidFill>
                <a:latin typeface="Monotype Corsiva" panose="03010101010201010101" pitchFamily="66" charset="0"/>
              </a:rPr>
              <a:t>Заколодкин</a:t>
            </a:r>
            <a:r>
              <a:rPr lang="ru-RU" sz="4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 Юрий Владимирович</a:t>
            </a:r>
            <a:endParaRPr lang="ru-RU" sz="4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05133" y="2095071"/>
            <a:ext cx="48175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Родился 23.12.1967 года в с. </a:t>
            </a:r>
            <a:r>
              <a:rPr lang="ru-RU" sz="2800" b="1" dirty="0" err="1" smtClean="0">
                <a:solidFill>
                  <a:schemeClr val="bg1"/>
                </a:solidFill>
                <a:latin typeface="Monotype Corsiva" panose="03010101010201010101" pitchFamily="66" charset="0"/>
              </a:rPr>
              <a:t>Барлак</a:t>
            </a:r>
            <a:r>
              <a:rPr lang="ru-RU" sz="2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, </a:t>
            </a:r>
            <a:r>
              <a:rPr lang="ru-RU" sz="2800" b="1" dirty="0" err="1" smtClean="0">
                <a:solidFill>
                  <a:schemeClr val="bg1"/>
                </a:solidFill>
                <a:latin typeface="Monotype Corsiva" panose="03010101010201010101" pitchFamily="66" charset="0"/>
              </a:rPr>
              <a:t>Мошковского</a:t>
            </a:r>
            <a:r>
              <a:rPr lang="ru-RU" sz="2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 района, Новосибирской области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54232" y="3869266"/>
            <a:ext cx="494453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Служил в </a:t>
            </a:r>
            <a:r>
              <a:rPr lang="ru-RU" sz="2800" b="1" dirty="0" err="1" smtClean="0">
                <a:solidFill>
                  <a:schemeClr val="bg1"/>
                </a:solidFill>
                <a:latin typeface="Monotype Corsiva" panose="03010101010201010101" pitchFamily="66" charset="0"/>
              </a:rPr>
              <a:t>Афганестане</a:t>
            </a:r>
            <a:r>
              <a:rPr lang="ru-RU" sz="2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 с 1986 по 1988 годы в провинции </a:t>
            </a:r>
            <a:r>
              <a:rPr lang="ru-RU" sz="2800" b="1" dirty="0" err="1" smtClean="0">
                <a:solidFill>
                  <a:schemeClr val="bg1"/>
                </a:solidFill>
                <a:latin typeface="Monotype Corsiva" panose="03010101010201010101" pitchFamily="66" charset="0"/>
              </a:rPr>
              <a:t>Нангархар</a:t>
            </a:r>
            <a:endParaRPr lang="ru-RU" sz="2800" b="1" dirty="0" smtClean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Награжден :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Медалью «Воину – интернационалисту от благодарного афганского народа»</a:t>
            </a:r>
            <a:endParaRPr lang="ru-RU" sz="28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4284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9957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5467" y="609600"/>
            <a:ext cx="9194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Спасибо за внимание! Берегите себя!</a:t>
            </a:r>
            <a:endParaRPr lang="ru-RU" sz="54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2800" y="4927600"/>
            <a:ext cx="6121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С уважением, </a:t>
            </a:r>
          </a:p>
          <a:p>
            <a:r>
              <a:rPr lang="ru-RU" sz="32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начальник отдела архивной службы</a:t>
            </a:r>
          </a:p>
          <a:p>
            <a:r>
              <a:rPr lang="ru-RU" sz="32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Н.М. Полянская</a:t>
            </a:r>
            <a:endParaRPr lang="ru-RU" sz="32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562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022481" y="6423660"/>
            <a:ext cx="3173128" cy="369332"/>
          </a:xfrm>
          <a:prstGeom prst="rect">
            <a:avLst/>
          </a:prstGeom>
          <a:solidFill>
            <a:srgbClr val="FFCC99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>
                <a:ln w="0"/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Помним…</a:t>
            </a:r>
            <a:endParaRPr lang="ru-RU" i="1" dirty="0">
              <a:ln w="0"/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00850" y="1291590"/>
            <a:ext cx="3954780" cy="38404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1450" y="468630"/>
            <a:ext cx="6125395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Monotype Corsiva" panose="03010101010201010101" pitchFamily="66" charset="0"/>
              </a:rPr>
              <a:t>Колчин Юрий Александрович</a:t>
            </a:r>
          </a:p>
          <a:p>
            <a:r>
              <a:rPr lang="ru-RU" sz="2400" b="1" dirty="0" smtClean="0">
                <a:latin typeface="Monotype Corsiva" panose="03010101010201010101" pitchFamily="66" charset="0"/>
              </a:rPr>
              <a:t>Родился 25 декабря 1962 года </a:t>
            </a:r>
          </a:p>
          <a:p>
            <a:r>
              <a:rPr lang="ru-RU" sz="2400" b="1" dirty="0" smtClean="0">
                <a:latin typeface="Monotype Corsiva" panose="03010101010201010101" pitchFamily="66" charset="0"/>
              </a:rPr>
              <a:t>в с. </a:t>
            </a:r>
            <a:r>
              <a:rPr lang="ru-RU" sz="2400" b="1" dirty="0" err="1" smtClean="0">
                <a:latin typeface="Monotype Corsiva" panose="03010101010201010101" pitchFamily="66" charset="0"/>
              </a:rPr>
              <a:t>Криводановка</a:t>
            </a:r>
            <a:r>
              <a:rPr lang="ru-RU" sz="2400" b="1" dirty="0" smtClean="0">
                <a:latin typeface="Monotype Corsiva" panose="03010101010201010101" pitchFamily="66" charset="0"/>
              </a:rPr>
              <a:t>, Новосибирского района </a:t>
            </a:r>
          </a:p>
          <a:p>
            <a:r>
              <a:rPr lang="ru-RU" sz="2400" b="1" dirty="0" smtClean="0">
                <a:latin typeface="Monotype Corsiva" panose="03010101010201010101" pitchFamily="66" charset="0"/>
              </a:rPr>
              <a:t>Новосибирской области.</a:t>
            </a:r>
          </a:p>
          <a:p>
            <a:r>
              <a:rPr lang="ru-RU" sz="2400" b="1" dirty="0" smtClean="0">
                <a:latin typeface="Monotype Corsiva" panose="03010101010201010101" pitchFamily="66" charset="0"/>
              </a:rPr>
              <a:t>Служил в </a:t>
            </a:r>
            <a:r>
              <a:rPr lang="ru-RU" sz="2400" b="1" dirty="0" err="1" smtClean="0">
                <a:latin typeface="Monotype Corsiva" panose="03010101010201010101" pitchFamily="66" charset="0"/>
              </a:rPr>
              <a:t>Афганестане</a:t>
            </a:r>
            <a:r>
              <a:rPr lang="ru-RU" sz="2400" b="1" dirty="0" smtClean="0">
                <a:latin typeface="Monotype Corsiva" panose="03010101010201010101" pitchFamily="66" charset="0"/>
              </a:rPr>
              <a:t> с 1981 по 1982 годы.</a:t>
            </a:r>
          </a:p>
          <a:p>
            <a:endParaRPr lang="ru-RU" sz="2400" b="1" dirty="0" smtClean="0">
              <a:latin typeface="Monotype Corsiva" panose="03010101010201010101" pitchFamily="66" charset="0"/>
            </a:endParaRPr>
          </a:p>
          <a:p>
            <a:endParaRPr lang="ru-RU" sz="2400" b="1" dirty="0" smtClean="0">
              <a:latin typeface="Monotype Corsiva" panose="03010101010201010101" pitchFamily="66" charset="0"/>
            </a:endParaRPr>
          </a:p>
          <a:p>
            <a:pPr algn="r"/>
            <a:r>
              <a:rPr lang="ru-RU" sz="2400" b="1" dirty="0" smtClean="0">
                <a:latin typeface="Monotype Corsiva" panose="03010101010201010101" pitchFamily="66" charset="0"/>
              </a:rPr>
              <a:t>Погиб 18 декабря 1982 года, </a:t>
            </a:r>
          </a:p>
          <a:p>
            <a:pPr algn="r"/>
            <a:r>
              <a:rPr lang="ru-RU" sz="2400" b="1" dirty="0" smtClean="0">
                <a:latin typeface="Monotype Corsiva" panose="03010101010201010101" pitchFamily="66" charset="0"/>
              </a:rPr>
              <a:t>в бою с бандой мятежников,</a:t>
            </a:r>
          </a:p>
          <a:p>
            <a:pPr algn="r"/>
            <a:r>
              <a:rPr lang="ru-RU" sz="2400" b="1" dirty="0" smtClean="0">
                <a:latin typeface="Monotype Corsiva" panose="03010101010201010101" pitchFamily="66" charset="0"/>
              </a:rPr>
              <a:t>Прикрывая своим телом раненого,</a:t>
            </a:r>
          </a:p>
          <a:p>
            <a:pPr algn="r"/>
            <a:r>
              <a:rPr lang="ru-RU" sz="2400" b="1" dirty="0" smtClean="0">
                <a:latin typeface="Monotype Corsiva" panose="03010101010201010101" pitchFamily="66" charset="0"/>
              </a:rPr>
              <a:t> он оказывал медицинскую помощь, </a:t>
            </a:r>
          </a:p>
          <a:p>
            <a:pPr algn="r"/>
            <a:r>
              <a:rPr lang="ru-RU" sz="2400" b="1" dirty="0" smtClean="0">
                <a:latin typeface="Monotype Corsiva" panose="03010101010201010101" pitchFamily="66" charset="0"/>
              </a:rPr>
              <a:t>но бандитская пуля оборвала жизнь ГЕРОЯ .</a:t>
            </a:r>
          </a:p>
          <a:p>
            <a:pPr algn="r"/>
            <a:r>
              <a:rPr lang="ru-RU" sz="2400" b="1" dirty="0" smtClean="0">
                <a:latin typeface="Monotype Corsiva" panose="03010101010201010101" pitchFamily="66" charset="0"/>
              </a:rPr>
              <a:t>Посмертно награжден орденом </a:t>
            </a:r>
          </a:p>
          <a:p>
            <a:pPr algn="r"/>
            <a:r>
              <a:rPr lang="ru-RU" sz="2400" b="1" dirty="0" smtClean="0">
                <a:latin typeface="Monotype Corsiva" panose="03010101010201010101" pitchFamily="66" charset="0"/>
              </a:rPr>
              <a:t>«Красная звезда»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748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21110"/>
            <a:ext cx="12191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64774" y="1278194"/>
            <a:ext cx="794446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atin typeface="Monotype Corsiva" panose="03010101010201010101" pitchFamily="66" charset="0"/>
              </a:rPr>
              <a:t>Личные письма </a:t>
            </a:r>
          </a:p>
          <a:p>
            <a:pPr algn="ctr"/>
            <a:r>
              <a:rPr lang="ru-RU" sz="7200" b="1" dirty="0" smtClean="0">
                <a:latin typeface="Monotype Corsiva" panose="03010101010201010101" pitchFamily="66" charset="0"/>
              </a:rPr>
              <a:t>Юрия Александровича,</a:t>
            </a:r>
          </a:p>
          <a:p>
            <a:pPr algn="ctr"/>
            <a:r>
              <a:rPr lang="ru-RU" sz="7200" b="1" dirty="0" smtClean="0">
                <a:latin typeface="Monotype Corsiva" panose="03010101010201010101" pitchFamily="66" charset="0"/>
              </a:rPr>
              <a:t> родным и близким</a:t>
            </a:r>
            <a:endParaRPr lang="ru-RU" sz="72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089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521"/>
            <a:ext cx="12191999" cy="85857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22893" y="-1939489"/>
            <a:ext cx="7546209" cy="1102092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477851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22871" y="-3011129"/>
            <a:ext cx="7546258" cy="12192000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518961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8" y="-2666999"/>
            <a:ext cx="6858003" cy="12192001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51746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" y="2"/>
            <a:ext cx="6858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640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2" cy="12192001"/>
          </a:xfrm>
          <a:prstGeom prst="rect">
            <a:avLst/>
          </a:prstGeom>
          <a:ln w="190500" cap="sq">
            <a:solidFill>
              <a:srgbClr val="FF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7330489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573</Words>
  <Application>Microsoft Office PowerPoint</Application>
  <PresentationFormat>Широкоэкранный</PresentationFormat>
  <Paragraphs>99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Aharoni</vt:lpstr>
      <vt:lpstr>Arial</vt:lpstr>
      <vt:lpstr>Arial Black</vt:lpstr>
      <vt:lpstr>Calibri</vt:lpstr>
      <vt:lpstr>Calibri Light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IT4ALL</dc:creator>
  <cp:lastModifiedBy>IT4ALL</cp:lastModifiedBy>
  <cp:revision>27</cp:revision>
  <dcterms:created xsi:type="dcterms:W3CDTF">2016-06-22T08:16:36Z</dcterms:created>
  <dcterms:modified xsi:type="dcterms:W3CDTF">2016-06-23T04:50:01Z</dcterms:modified>
</cp:coreProperties>
</file>