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74" r:id="rId3"/>
    <p:sldId id="277" r:id="rId4"/>
    <p:sldId id="278" r:id="rId5"/>
    <p:sldId id="279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58" r:id="rId18"/>
    <p:sldId id="260" r:id="rId19"/>
    <p:sldId id="261" r:id="rId20"/>
    <p:sldId id="265" r:id="rId21"/>
    <p:sldId id="264" r:id="rId22"/>
    <p:sldId id="266" r:id="rId23"/>
    <p:sldId id="268" r:id="rId24"/>
    <p:sldId id="267" r:id="rId25"/>
    <p:sldId id="276" r:id="rId26"/>
    <p:sldId id="271" r:id="rId27"/>
    <p:sldId id="269" r:id="rId28"/>
    <p:sldId id="275" r:id="rId29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5A32"/>
    <a:srgbClr val="8A733F"/>
    <a:srgbClr val="A9915D"/>
    <a:srgbClr val="AD9861"/>
    <a:srgbClr val="B39E67"/>
    <a:srgbClr val="FCFCE9"/>
    <a:srgbClr val="712703"/>
    <a:srgbClr val="F5F1BF"/>
    <a:srgbClr val="D3B255"/>
    <a:srgbClr val="0C4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128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62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100" b="1" dirty="0" smtClean="0">
                <a:solidFill>
                  <a:srgbClr val="8A733F"/>
                </a:solidFill>
              </a:rPr>
              <a:t>График запросов,</a:t>
            </a:r>
            <a:r>
              <a:rPr lang="ru-RU" sz="2100" b="1" baseline="0" dirty="0" smtClean="0">
                <a:solidFill>
                  <a:srgbClr val="8A733F"/>
                </a:solidFill>
              </a:rPr>
              <a:t> поступивших в отдел архивной службы с 2015 по 1-е полугодие 2017 </a:t>
            </a:r>
            <a:r>
              <a:rPr lang="ru-RU" sz="2100" b="1" baseline="0" dirty="0" err="1" smtClean="0">
                <a:solidFill>
                  <a:srgbClr val="8A733F"/>
                </a:solidFill>
              </a:rPr>
              <a:t>г.г</a:t>
            </a:r>
            <a:r>
              <a:rPr lang="ru-RU" sz="2100" b="1" baseline="0" dirty="0" smtClean="0">
                <a:solidFill>
                  <a:srgbClr val="8A733F"/>
                </a:solidFill>
              </a:rPr>
              <a:t>.</a:t>
            </a:r>
            <a:endParaRPr lang="ru-RU" sz="2100" b="1" dirty="0">
              <a:solidFill>
                <a:srgbClr val="8A733F"/>
              </a:solidFill>
            </a:endParaRPr>
          </a:p>
        </c:rich>
      </c:tx>
      <c:layout>
        <c:manualLayout>
          <c:xMode val="edge"/>
          <c:yMode val="edge"/>
          <c:x val="0.11934205375097245"/>
          <c:y val="4.59608301539235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0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7636348153968558E-2"/>
          <c:y val="0.16477003545452709"/>
          <c:w val="0.88048865218244565"/>
          <c:h val="0.7063137167685217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Запросы</c:v>
                </c:pt>
              </c:strCache>
            </c:strRef>
          </c:tx>
          <c:spPr>
            <a:solidFill>
              <a:srgbClr val="AD9861"/>
            </a:solidFill>
            <a:ln w="9525" cap="flat" cmpd="sng" algn="ctr">
              <a:solidFill>
                <a:srgbClr val="B39E67"/>
              </a:solidFill>
              <a:round/>
            </a:ln>
            <a:effectLst/>
            <a:sp3d contourW="9525">
              <a:contourClr>
                <a:srgbClr val="B39E67"/>
              </a:contourClr>
            </a:sp3d>
          </c:spPr>
          <c:invertIfNegative val="0"/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  </c:v>
                </c:pt>
                <c:pt idx="2">
                  <c:v>1-е полугодие 2017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3927</c:v>
                </c:pt>
                <c:pt idx="1">
                  <c:v>4395</c:v>
                </c:pt>
                <c:pt idx="2">
                  <c:v>2015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9332560"/>
        <c:axId val="139484448"/>
        <c:axId val="0"/>
      </c:bar3DChart>
      <c:catAx>
        <c:axId val="22933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484448"/>
        <c:crosses val="autoZero"/>
        <c:auto val="1"/>
        <c:lblAlgn val="ctr"/>
        <c:lblOffset val="100"/>
        <c:noMultiLvlLbl val="0"/>
      </c:catAx>
      <c:valAx>
        <c:axId val="139484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A9915D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6C5A3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933256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rgbClr val="6C5A3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00719-1080-41A4-AB98-F55C5D0A5F9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B0692-F695-4031-A1D8-00710FEA03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763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B0692-F695-4031-A1D8-00710FEA03A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452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g"/><Relationship Id="rId7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g"/><Relationship Id="rId9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92510" y="880866"/>
            <a:ext cx="8297149" cy="496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4000" b="1" dirty="0" smtClean="0">
                <a:ln w="19050">
                  <a:solidFill>
                    <a:srgbClr val="712703"/>
                  </a:solidFill>
                </a:ln>
                <a:solidFill>
                  <a:srgbClr val="A9915D"/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Отдел архивной службы </a:t>
            </a:r>
          </a:p>
          <a:p>
            <a:pPr algn="ctr">
              <a:lnSpc>
                <a:spcPts val="7600"/>
              </a:lnSpc>
            </a:pPr>
            <a:r>
              <a:rPr lang="ru-RU" sz="4000" b="1" dirty="0">
                <a:ln w="19050">
                  <a:solidFill>
                    <a:srgbClr val="712703"/>
                  </a:solidFill>
                </a:ln>
                <a:solidFill>
                  <a:srgbClr val="A9915D"/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4000" b="1" dirty="0" smtClean="0">
                <a:ln w="19050">
                  <a:solidFill>
                    <a:srgbClr val="712703"/>
                  </a:solidFill>
                </a:ln>
                <a:solidFill>
                  <a:srgbClr val="A9915D"/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дминистрации </a:t>
            </a:r>
          </a:p>
          <a:p>
            <a:pPr algn="ctr">
              <a:lnSpc>
                <a:spcPts val="7600"/>
              </a:lnSpc>
            </a:pPr>
            <a:r>
              <a:rPr lang="ru-RU" sz="4000" b="1" dirty="0" smtClean="0">
                <a:ln w="19050">
                  <a:solidFill>
                    <a:srgbClr val="712703"/>
                  </a:solidFill>
                </a:ln>
                <a:solidFill>
                  <a:srgbClr val="A9915D"/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Новосибирского района </a:t>
            </a:r>
          </a:p>
          <a:p>
            <a:pPr algn="ctr">
              <a:lnSpc>
                <a:spcPts val="7600"/>
              </a:lnSpc>
            </a:pPr>
            <a:r>
              <a:rPr lang="ru-RU" sz="4000" b="1" dirty="0" smtClean="0">
                <a:ln w="19050">
                  <a:solidFill>
                    <a:srgbClr val="712703"/>
                  </a:solidFill>
                </a:ln>
                <a:solidFill>
                  <a:srgbClr val="A9915D"/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 </a:t>
            </a:r>
          </a:p>
          <a:p>
            <a:pPr algn="ctr">
              <a:lnSpc>
                <a:spcPts val="7600"/>
              </a:lnSpc>
            </a:pPr>
            <a:r>
              <a:rPr lang="ru-RU" sz="4000" b="1" dirty="0" smtClean="0">
                <a:ln w="19050">
                  <a:solidFill>
                    <a:srgbClr val="712703"/>
                  </a:solidFill>
                </a:ln>
                <a:solidFill>
                  <a:srgbClr val="A9915D"/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2017 год</a:t>
            </a: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7" b="6070"/>
          <a:stretch/>
        </p:blipFill>
        <p:spPr>
          <a:xfrm>
            <a:off x="5304082" y="2005262"/>
            <a:ext cx="2873212" cy="40011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6725" y="2975004"/>
            <a:ext cx="2481565" cy="333460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32082" y="938691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6C5A32"/>
                </a:solidFill>
              </a:rPr>
              <a:t>Также посетители могут почитать свежую прессу или литературу предложенную  отделом архивной службы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240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8655" y="389909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кабинет </a:t>
            </a:r>
            <a:endParaRPr lang="ru-RU" sz="2800" dirty="0" smtClean="0">
              <a:solidFill>
                <a:srgbClr val="6C5A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совмещен </a:t>
            </a:r>
          </a:p>
          <a:p>
            <a:r>
              <a:rPr lang="ru-RU" sz="2800" dirty="0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читальным залом – </a:t>
            </a:r>
          </a:p>
          <a:p>
            <a:r>
              <a:rPr lang="ru-RU" sz="28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34,7 </a:t>
            </a:r>
            <a:r>
              <a:rPr lang="ru-RU" sz="2800" dirty="0" err="1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28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665" y="3684099"/>
            <a:ext cx="4399082" cy="2634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931" t="6147" r="6782" b="8687"/>
          <a:stretch/>
        </p:blipFill>
        <p:spPr>
          <a:xfrm>
            <a:off x="679623" y="2320885"/>
            <a:ext cx="3680134" cy="2222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29" y="717941"/>
            <a:ext cx="4036898" cy="24171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4629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06863" y="605836"/>
            <a:ext cx="358207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Посетители </a:t>
            </a:r>
            <a:endParaRPr lang="ru-RU" sz="3600" dirty="0" smtClean="0">
              <a:solidFill>
                <a:srgbClr val="6C5A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читального </a:t>
            </a:r>
            <a:r>
              <a:rPr lang="ru-RU" sz="36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зала.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35" r="3566" b="15224"/>
          <a:stretch/>
        </p:blipFill>
        <p:spPr>
          <a:xfrm>
            <a:off x="875178" y="3308122"/>
            <a:ext cx="3910652" cy="30409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2" t="31841" r="6281" b="28757"/>
          <a:stretch/>
        </p:blipFill>
        <p:spPr>
          <a:xfrm>
            <a:off x="818320" y="530525"/>
            <a:ext cx="4024367" cy="25539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t="25778" b="14667"/>
          <a:stretch/>
        </p:blipFill>
        <p:spPr>
          <a:xfrm>
            <a:off x="5865974" y="3944066"/>
            <a:ext cx="1960263" cy="25016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96" b="18819"/>
          <a:stretch/>
        </p:blipFill>
        <p:spPr>
          <a:xfrm>
            <a:off x="4308178" y="1961957"/>
            <a:ext cx="4017499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6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08097" y="699427"/>
            <a:ext cx="34614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же кабинете ведется прием посетителей по предоставлению справок социально-правового и тематического характера</a:t>
            </a:r>
            <a:endParaRPr lang="ru-RU" sz="2400" dirty="0">
              <a:solidFill>
                <a:srgbClr val="6C5A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61" b="18209"/>
          <a:stretch/>
        </p:blipFill>
        <p:spPr>
          <a:xfrm>
            <a:off x="979432" y="3119664"/>
            <a:ext cx="4163803" cy="29940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2" r="11459" b="1112"/>
          <a:stretch/>
        </p:blipFill>
        <p:spPr>
          <a:xfrm rot="5400000">
            <a:off x="5225783" y="590990"/>
            <a:ext cx="2219006" cy="26869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1" t="12222" r="20998" b="23333"/>
          <a:stretch/>
        </p:blipFill>
        <p:spPr>
          <a:xfrm rot="5400000">
            <a:off x="5217944" y="4745546"/>
            <a:ext cx="1656391" cy="13111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12"/>
          <a:stretch/>
        </p:blipFill>
        <p:spPr>
          <a:xfrm flipH="1">
            <a:off x="6132304" y="2710198"/>
            <a:ext cx="2044258" cy="3109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1055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08097" y="843268"/>
            <a:ext cx="49105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кабинет – 18,3 </a:t>
            </a:r>
            <a:r>
              <a:rPr lang="ru-RU" sz="4000" dirty="0" err="1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40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09" y="2474112"/>
            <a:ext cx="4253703" cy="25469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1"/>
          <a:stretch/>
        </p:blipFill>
        <p:spPr>
          <a:xfrm>
            <a:off x="5308574" y="1798964"/>
            <a:ext cx="2886417" cy="43553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2711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16097" y="514762"/>
            <a:ext cx="3904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6C5A32"/>
                </a:solidFill>
              </a:rPr>
              <a:t>Сканерная – 12 </a:t>
            </a:r>
            <a:r>
              <a:rPr lang="ru-RU" sz="3200" dirty="0" err="1">
                <a:solidFill>
                  <a:srgbClr val="6C5A32"/>
                </a:solidFill>
              </a:rPr>
              <a:t>кв.м</a:t>
            </a:r>
            <a:r>
              <a:rPr lang="ru-RU" sz="3200" dirty="0">
                <a:solidFill>
                  <a:srgbClr val="6C5A32"/>
                </a:solidFill>
              </a:rPr>
              <a:t>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7"/>
          <a:stretch/>
        </p:blipFill>
        <p:spPr>
          <a:xfrm>
            <a:off x="4144204" y="1407313"/>
            <a:ext cx="4175910" cy="30659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2"/>
          <a:stretch/>
        </p:blipFill>
        <p:spPr>
          <a:xfrm>
            <a:off x="823883" y="514762"/>
            <a:ext cx="1832290" cy="2859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505" y="2848440"/>
            <a:ext cx="2099368" cy="3506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79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6522" y="5805985"/>
            <a:ext cx="57468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Архивохранилище – 203,4 </a:t>
            </a:r>
            <a:r>
              <a:rPr lang="ru-RU" sz="3200" dirty="0" err="1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32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10" y="605049"/>
            <a:ext cx="1964980" cy="3281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373" y="622108"/>
            <a:ext cx="2228953" cy="3722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019" y="576862"/>
            <a:ext cx="1435017" cy="2396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3" b="25572"/>
          <a:stretch/>
        </p:blipFill>
        <p:spPr>
          <a:xfrm>
            <a:off x="3063629" y="3239337"/>
            <a:ext cx="2549795" cy="2593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951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740535"/>
              </p:ext>
            </p:extLst>
          </p:nvPr>
        </p:nvGraphicFramePr>
        <p:xfrm>
          <a:off x="1012206" y="699427"/>
          <a:ext cx="6999030" cy="5314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9478"/>
                <a:gridCol w="2729552"/>
              </a:tblGrid>
              <a:tr h="951952">
                <a:tc>
                  <a:txBody>
                    <a:bodyPr/>
                    <a:lstStyle/>
                    <a:p>
                      <a:pPr algn="ctr"/>
                      <a:r>
                        <a:rPr lang="ru-RU" sz="26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Выполнено работ</a:t>
                      </a:r>
                      <a:endParaRPr lang="ru-RU" sz="26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1-е полугодие 2017 г.</a:t>
                      </a:r>
                      <a:endParaRPr lang="ru-RU" sz="26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  <a:tr h="805218">
                <a:tc>
                  <a:txBody>
                    <a:bodyPr/>
                    <a:lstStyle/>
                    <a:p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Проверка наличия и состояние документов 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2 архивных фонда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  <a:tr h="900753">
                <a:tc>
                  <a:txBody>
                    <a:bodyPr/>
                    <a:lstStyle/>
                    <a:p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Общее количество дел составляет  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2630 дел</a:t>
                      </a:r>
                      <a:r>
                        <a:rPr lang="ru-RU" sz="2200" i="1" baseline="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i="1" baseline="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при плане 2500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  <a:tr h="752880">
                <a:tc>
                  <a:txBody>
                    <a:bodyPr/>
                    <a:lstStyle/>
                    <a:p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Подшито дел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100</a:t>
                      </a:r>
                      <a:r>
                        <a:rPr lang="ru-RU" sz="2200" i="1" baseline="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 </a:t>
                      </a:r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дело </a:t>
                      </a:r>
                    </a:p>
                    <a:p>
                      <a:pPr algn="ctr"/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при плане 100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  <a:tr h="492228">
                <a:tc>
                  <a:txBody>
                    <a:bodyPr/>
                    <a:lstStyle/>
                    <a:p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Переработка фонда № 60л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49 дел</a:t>
                      </a:r>
                      <a:r>
                        <a:rPr lang="ru-RU" sz="2200" i="1" baseline="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 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  <a:tr h="482200">
                <a:tc>
                  <a:txBody>
                    <a:bodyPr/>
                    <a:lstStyle/>
                    <a:p>
                      <a:r>
                        <a:rPr lang="ru-RU" sz="2200" i="1" dirty="0" err="1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Закартанировано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Не выполнено</a:t>
                      </a:r>
                      <a:r>
                        <a:rPr lang="ru-RU" sz="1800" i="1" baseline="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 ввиду отсутствия коробов</a:t>
                      </a:r>
                      <a:endParaRPr lang="ru-RU" sz="18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  <a:tr h="482200">
                <a:tc>
                  <a:txBody>
                    <a:bodyPr/>
                    <a:lstStyle/>
                    <a:p>
                      <a:r>
                        <a:rPr lang="ru-RU" sz="22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Утверждение номенклатур от организаций</a:t>
                      </a:r>
                      <a:endParaRPr lang="ru-RU" sz="22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8A733F"/>
                          </a:solidFill>
                          <a:latin typeface="Lobster"/>
                        </a:rPr>
                        <a:t>14 </a:t>
                      </a:r>
                      <a:endParaRPr lang="ru-RU" sz="2800" i="1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8A733F"/>
                        </a:solidFill>
                        <a:latin typeface="Lobster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2387" y="588810"/>
            <a:ext cx="78806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0"/>
                <a:solidFill>
                  <a:srgbClr val="A9915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obster"/>
              </a:rPr>
              <a:t>Источниками комплектования отдела </a:t>
            </a:r>
            <a:r>
              <a:rPr lang="ru-RU" sz="3600" b="1" dirty="0">
                <a:ln w="0"/>
                <a:solidFill>
                  <a:srgbClr val="A9915D"/>
                </a:solidFill>
                <a:latin typeface="Lobster"/>
              </a:rPr>
              <a:t>архивной</a:t>
            </a:r>
            <a:r>
              <a:rPr lang="ru-RU" sz="3600" b="1" dirty="0">
                <a:ln w="0"/>
                <a:solidFill>
                  <a:srgbClr val="A9915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obster"/>
              </a:rPr>
              <a:t> службы являются </a:t>
            </a:r>
            <a:r>
              <a:rPr lang="ru-RU" sz="3600" b="1" dirty="0" smtClean="0">
                <a:ln w="0"/>
                <a:solidFill>
                  <a:srgbClr val="A9915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Lobster"/>
              </a:rPr>
              <a:t>80 организация</a:t>
            </a:r>
            <a:endParaRPr lang="ru-RU" sz="3600" b="1" dirty="0">
              <a:ln w="0"/>
              <a:solidFill>
                <a:srgbClr val="A9915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Lobster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851479"/>
              </p:ext>
            </p:extLst>
          </p:nvPr>
        </p:nvGraphicFramePr>
        <p:xfrm>
          <a:off x="1271226" y="2543573"/>
          <a:ext cx="6453407" cy="3200400"/>
        </p:xfrm>
        <a:graphic>
          <a:graphicData uri="http://schemas.openxmlformats.org/drawingml/2006/table">
            <a:tbl>
              <a:tblPr firstRow="1" bandRow="1"/>
              <a:tblGrid>
                <a:gridCol w="3247297"/>
                <a:gridCol w="1931844"/>
                <a:gridCol w="1274266"/>
              </a:tblGrid>
              <a:tr h="921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320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Виды документов</a:t>
                      </a:r>
                      <a:endParaRPr lang="ru-RU" sz="3200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Принято дел</a:t>
                      </a:r>
                      <a:endParaRPr lang="ru-RU" sz="3200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План</a:t>
                      </a:r>
                      <a:endParaRPr lang="ru-RU" sz="3200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E9"/>
                    </a:solidFill>
                  </a:tcPr>
                </a:tc>
              </a:tr>
              <a:tr h="944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320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По основной деятельности</a:t>
                      </a:r>
                      <a:endParaRPr lang="ru-RU" sz="3200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567</a:t>
                      </a:r>
                      <a:endParaRPr lang="ru-RU" sz="3200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300</a:t>
                      </a:r>
                      <a:endParaRPr lang="ru-RU" sz="3200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E9"/>
                    </a:solidFill>
                  </a:tcPr>
                </a:tc>
              </a:tr>
              <a:tr h="683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320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По личному</a:t>
                      </a:r>
                      <a:r>
                        <a:rPr lang="ru-RU" sz="3200" baseline="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 составу</a:t>
                      </a:r>
                      <a:endParaRPr lang="ru-RU" sz="3200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686</a:t>
                      </a:r>
                      <a:endParaRPr lang="ru-RU" sz="3200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rgbClr val="8A733F"/>
                            </a:solidFill>
                          </a:ln>
                          <a:solidFill>
                            <a:srgbClr val="A9915D"/>
                          </a:solidFill>
                        </a:rPr>
                        <a:t>250</a:t>
                      </a:r>
                      <a:endParaRPr lang="ru-RU" sz="3200" dirty="0">
                        <a:ln>
                          <a:solidFill>
                            <a:srgbClr val="8A733F"/>
                          </a:solidFill>
                        </a:ln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E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933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4149" y="583641"/>
            <a:ext cx="7929350" cy="1340693"/>
          </a:xfrm>
          <a:prstGeom prst="rect">
            <a:avLst/>
          </a:prstGeom>
          <a:ln>
            <a:solidFill>
              <a:srgbClr val="8A733F"/>
            </a:solidFill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normalizeH="0" baseline="0" noProof="0" dirty="0" smtClean="0">
                <a:ln/>
                <a:solidFill>
                  <a:srgbClr val="A9915D"/>
                </a:solidFill>
                <a:uLnTx/>
                <a:uFillTx/>
                <a:latin typeface="Lobster"/>
              </a:rPr>
              <a:t>Управлением архивной службы</a:t>
            </a:r>
            <a:endParaRPr kumimoji="0" lang="ru-RU" sz="4000" b="1" i="0" u="none" strike="noStrike" kern="0" normalizeH="0" baseline="0" noProof="0" dirty="0">
              <a:ln/>
              <a:solidFill>
                <a:srgbClr val="A9915D"/>
              </a:solidFill>
              <a:uLnTx/>
              <a:uFillTx/>
              <a:latin typeface="Lobster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678129"/>
              </p:ext>
            </p:extLst>
          </p:nvPr>
        </p:nvGraphicFramePr>
        <p:xfrm>
          <a:off x="1523998" y="2331721"/>
          <a:ext cx="6651011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858450"/>
                <a:gridCol w="176056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A9915D"/>
                          </a:solidFill>
                          <a:latin typeface="Lobster"/>
                        </a:rPr>
                        <a:t>Вид деятельности </a:t>
                      </a:r>
                      <a:endParaRPr lang="ru-RU" sz="2400" dirty="0">
                        <a:solidFill>
                          <a:srgbClr val="A9915D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A9915D"/>
                          </a:solidFill>
                        </a:rPr>
                        <a:t>Утверждено и согласовано дел </a:t>
                      </a:r>
                      <a:endParaRPr lang="ru-RU" sz="2400" dirty="0"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A9915D"/>
                          </a:solidFill>
                        </a:rPr>
                        <a:t>План </a:t>
                      </a:r>
                      <a:endParaRPr lang="ru-RU" sz="2400" dirty="0"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A9915D"/>
                          </a:solidFill>
                        </a:rPr>
                        <a:t>По основной деятельности</a:t>
                      </a:r>
                      <a:endParaRPr lang="ru-RU" sz="2400" dirty="0"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A9915D"/>
                          </a:solidFill>
                        </a:rPr>
                        <a:t>596</a:t>
                      </a:r>
                      <a:endParaRPr lang="ru-RU" sz="2400" b="1" dirty="0"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A9915D"/>
                          </a:solidFill>
                        </a:rPr>
                        <a:t>500</a:t>
                      </a:r>
                      <a:endParaRPr lang="ru-RU" sz="2400" b="1" dirty="0"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A9915D"/>
                          </a:solidFill>
                        </a:rPr>
                        <a:t>По личному составу </a:t>
                      </a:r>
                      <a:endParaRPr lang="ru-RU" sz="2400" dirty="0"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A9915D"/>
                          </a:solidFill>
                        </a:rPr>
                        <a:t>3042</a:t>
                      </a:r>
                      <a:endParaRPr lang="ru-RU" sz="2400" b="1" dirty="0"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A9915D"/>
                          </a:solidFill>
                        </a:rPr>
                        <a:t>300</a:t>
                      </a:r>
                      <a:endParaRPr lang="ru-RU" sz="2400" b="1" dirty="0">
                        <a:solidFill>
                          <a:srgbClr val="A9915D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486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8A733F"/>
                </a:solidFill>
                <a:latin typeface="Lobster"/>
              </a:rPr>
              <a:t>Отдел архивной службы руководствуется: </a:t>
            </a:r>
          </a:p>
          <a:p>
            <a:pPr algn="just"/>
            <a:endParaRPr lang="ru-RU" sz="2000" dirty="0" smtClean="0">
              <a:solidFill>
                <a:srgbClr val="8A733F"/>
              </a:solidFill>
              <a:latin typeface="Lobster"/>
            </a:endParaRPr>
          </a:p>
          <a:p>
            <a:pPr algn="just"/>
            <a:r>
              <a:rPr lang="ru-RU" sz="2000" dirty="0" smtClean="0">
                <a:solidFill>
                  <a:srgbClr val="8A733F"/>
                </a:solidFill>
                <a:latin typeface="Lobster"/>
              </a:rPr>
              <a:t>      - Федеральным законом </a:t>
            </a:r>
            <a:r>
              <a:rPr lang="ru-RU" sz="2000" dirty="0">
                <a:solidFill>
                  <a:srgbClr val="8A733F"/>
                </a:solidFill>
                <a:latin typeface="Lobster"/>
              </a:rPr>
              <a:t>от 22.10.2004 г. </a:t>
            </a:r>
            <a:r>
              <a:rPr lang="ru-RU" sz="2000" dirty="0" smtClean="0">
                <a:solidFill>
                  <a:srgbClr val="8A733F"/>
                </a:solidFill>
                <a:latin typeface="Lobster"/>
              </a:rPr>
              <a:t>№ </a:t>
            </a:r>
            <a:r>
              <a:rPr lang="ru-RU" sz="2000" dirty="0">
                <a:solidFill>
                  <a:srgbClr val="8A733F"/>
                </a:solidFill>
                <a:latin typeface="Lobster"/>
              </a:rPr>
              <a:t>125-ФЗ «Об архивном деле в Российской Федерации»;</a:t>
            </a:r>
            <a:endParaRPr lang="ru-RU" sz="2000" b="1" dirty="0">
              <a:solidFill>
                <a:srgbClr val="8A733F"/>
              </a:solidFill>
              <a:latin typeface="Lobster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dirty="0" smtClean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- Федерального </a:t>
            </a:r>
            <a:r>
              <a:rPr lang="ru-RU" sz="2000" dirty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закона от 27.07.2010 г. № 210-ФЗ «Об организации предоставления государственных и муниципальных услуг»;</a:t>
            </a:r>
            <a:endParaRPr lang="ru-RU" sz="2000" b="1" dirty="0">
              <a:solidFill>
                <a:srgbClr val="8A733F"/>
              </a:solidFill>
              <a:latin typeface="Lobster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dirty="0" smtClean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- Закона </a:t>
            </a:r>
            <a:r>
              <a:rPr lang="ru-RU" sz="2000" dirty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Новосибирской области от 26.09.2005 г. №315-ОЗ «Об архивном деле в Новосибирской области»;</a:t>
            </a:r>
            <a:endParaRPr lang="ru-RU" sz="2000" b="1" dirty="0">
              <a:solidFill>
                <a:srgbClr val="8A733F"/>
              </a:solidFill>
              <a:latin typeface="Lobster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 smtClean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        - Закона </a:t>
            </a:r>
            <a:r>
              <a:rPr lang="ru-RU" sz="2000" dirty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Российской Федерации от 06.10.2003 г. №131-ФЗ «</a:t>
            </a:r>
            <a:r>
              <a:rPr lang="ru-RU" sz="2000" dirty="0" smtClean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Об общих </a:t>
            </a:r>
            <a:r>
              <a:rPr lang="ru-RU" sz="2000" dirty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принципах организации местного самоуправления</a:t>
            </a:r>
            <a:r>
              <a:rPr lang="ru-RU" sz="2000" dirty="0" smtClean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»;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       - Положение </a:t>
            </a:r>
            <a:r>
              <a:rPr lang="ru-RU" sz="2000" dirty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об отделе архивной службы  администрации Новосибирского района от 03.02.2014 </a:t>
            </a:r>
            <a:r>
              <a:rPr lang="ru-RU" sz="2000" dirty="0" smtClean="0">
                <a:solidFill>
                  <a:srgbClr val="8A733F"/>
                </a:solidFill>
                <a:latin typeface="Lobster"/>
                <a:ea typeface="Times New Roman" panose="02020603050405020304" pitchFamily="18" charset="0"/>
              </a:rPr>
              <a:t>года.</a:t>
            </a:r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</p:spTree>
    <p:extLst>
      <p:ext uri="{BB962C8B-B14F-4D97-AF65-F5344CB8AC3E}">
        <p14:creationId xmlns:p14="http://schemas.microsoft.com/office/powerpoint/2010/main" val="269454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0752" y="344608"/>
            <a:ext cx="7403908" cy="14773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0" algn="ctr"/>
            <a:r>
              <a:rPr lang="ru-RU" b="1" dirty="0" smtClean="0">
                <a:ln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2017 </a:t>
            </a:r>
            <a:r>
              <a:rPr lang="ru-RU" b="1" dirty="0">
                <a:ln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проведен семинар с </a:t>
            </a:r>
          </a:p>
          <a:p>
            <a:pPr lvl="0" algn="ctr"/>
            <a:r>
              <a:rPr lang="ru-RU" b="1" dirty="0">
                <a:ln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работниками ответственными за делопроизводство по теме: «Работа с документами – важное звено в деятельности администраций сельсоветов». Обсуждался порядок экспертизы ценности документов. Общие требования к описанию архивных документов».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8" t="15324" r="59105" b="28159"/>
          <a:stretch/>
        </p:blipFill>
        <p:spPr>
          <a:xfrm>
            <a:off x="680587" y="1836993"/>
            <a:ext cx="1675789" cy="2688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3" t="13134" r="26650" b="34328"/>
          <a:stretch/>
        </p:blipFill>
        <p:spPr>
          <a:xfrm>
            <a:off x="2270330" y="2166544"/>
            <a:ext cx="1724355" cy="2487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8" t="45970" r="9851" b="697"/>
          <a:stretch/>
        </p:blipFill>
        <p:spPr>
          <a:xfrm>
            <a:off x="4206110" y="2165744"/>
            <a:ext cx="4012442" cy="2363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8" t="42586" r="47015" b="22787"/>
          <a:stretch/>
        </p:blipFill>
        <p:spPr>
          <a:xfrm>
            <a:off x="4421144" y="4090117"/>
            <a:ext cx="3521122" cy="23747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0" t="20697" r="66269" b="31742"/>
          <a:stretch/>
        </p:blipFill>
        <p:spPr>
          <a:xfrm>
            <a:off x="2745018" y="3943357"/>
            <a:ext cx="1486421" cy="2450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4" t="16620" r="55192" b="29751"/>
          <a:stretch/>
        </p:blipFill>
        <p:spPr>
          <a:xfrm>
            <a:off x="889628" y="3658929"/>
            <a:ext cx="2004179" cy="2557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9718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6035" y="463776"/>
            <a:ext cx="74789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База данных «Архивный фонд»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Перевод научно-справочного аппарата (описей) в электронный вариант выполнен на 179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%.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sng" strike="noStrike" kern="0" cap="none" spc="0" normalizeH="0" baseline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Переведено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 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896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дел при плане 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500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8A733F"/>
                </a:solidFill>
                <a:effectLst/>
                <a:uLnTx/>
                <a:uFillTx/>
              </a:rPr>
              <a:t>.  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8A733F"/>
              </a:solidFill>
              <a:effectLst/>
              <a:uLnTx/>
              <a:uFillTx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4935" y="4875998"/>
            <a:ext cx="1526381" cy="1197255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300000" rev="0"/>
            </a:camera>
            <a:lightRig rig="threePt" dir="t"/>
          </a:scene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994" t="10401" r="4127" b="9375"/>
          <a:stretch/>
        </p:blipFill>
        <p:spPr>
          <a:xfrm>
            <a:off x="862343" y="3102183"/>
            <a:ext cx="5786284" cy="278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0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64349" y="837498"/>
            <a:ext cx="4275159" cy="2123658"/>
          </a:xfrm>
          <a:prstGeom prst="rect">
            <a:avLst/>
          </a:prstGeom>
          <a:ln>
            <a:solidFill>
              <a:srgbClr val="B39E67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A9915D"/>
                </a:solidFill>
                <a:effectLst/>
                <a:uLnTx/>
                <a:uFillTx/>
              </a:rPr>
              <a:t>Оцифровка архивных фондов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A9915D"/>
              </a:solidFill>
              <a:effectLst/>
              <a:uLnTx/>
              <a:uFillTx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957111"/>
              </p:ext>
            </p:extLst>
          </p:nvPr>
        </p:nvGraphicFramePr>
        <p:xfrm>
          <a:off x="825687" y="3798654"/>
          <a:ext cx="7492622" cy="2133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38234"/>
                <a:gridCol w="2811438"/>
                <a:gridCol w="2442950"/>
              </a:tblGrid>
              <a:tr h="48132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Годы </a:t>
                      </a:r>
                      <a:endParaRPr lang="ru-RU" sz="3200" dirty="0">
                        <a:ln>
                          <a:solidFill>
                            <a:srgbClr val="A9915D"/>
                          </a:solidFill>
                        </a:ln>
                        <a:solidFill>
                          <a:srgbClr val="A9915D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Дела </a:t>
                      </a:r>
                      <a:endParaRPr lang="ru-RU" sz="3200" dirty="0">
                        <a:ln>
                          <a:solidFill>
                            <a:srgbClr val="A9915D"/>
                          </a:solidFill>
                        </a:ln>
                        <a:solidFill>
                          <a:srgbClr val="A9915D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Образы </a:t>
                      </a:r>
                      <a:endParaRPr lang="ru-RU" sz="3200" dirty="0">
                        <a:ln>
                          <a:solidFill>
                            <a:srgbClr val="A9915D"/>
                          </a:solidFill>
                        </a:ln>
                        <a:solidFill>
                          <a:srgbClr val="A9915D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1-е полугодие</a:t>
                      </a:r>
                      <a:r>
                        <a:rPr lang="ru-RU" sz="3200" b="0" baseline="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 </a:t>
                      </a:r>
                      <a:r>
                        <a:rPr lang="ru-RU" sz="3200" b="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2017</a:t>
                      </a:r>
                      <a:endParaRPr lang="ru-RU" sz="3200" b="0" dirty="0">
                        <a:ln>
                          <a:solidFill>
                            <a:srgbClr val="A9915D"/>
                          </a:solidFill>
                        </a:ln>
                        <a:solidFill>
                          <a:srgbClr val="A9915D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650</a:t>
                      </a:r>
                    </a:p>
                    <a:p>
                      <a:pPr algn="ctr"/>
                      <a:r>
                        <a:rPr lang="ru-RU" sz="3200" b="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при плане 600</a:t>
                      </a:r>
                      <a:endParaRPr lang="ru-RU" sz="3200" b="0" dirty="0">
                        <a:ln>
                          <a:solidFill>
                            <a:srgbClr val="A9915D"/>
                          </a:solidFill>
                        </a:ln>
                        <a:solidFill>
                          <a:srgbClr val="A9915D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80.000 </a:t>
                      </a:r>
                    </a:p>
                    <a:p>
                      <a:pPr algn="ctr"/>
                      <a:r>
                        <a:rPr lang="ru-RU" sz="3200" b="0" dirty="0" smtClean="0">
                          <a:ln>
                            <a:solidFill>
                              <a:srgbClr val="A9915D"/>
                            </a:solidFill>
                          </a:ln>
                          <a:solidFill>
                            <a:srgbClr val="A9915D"/>
                          </a:solidFill>
                          <a:latin typeface="Lobster"/>
                        </a:rPr>
                        <a:t>при плане 70.000</a:t>
                      </a:r>
                      <a:endParaRPr lang="ru-RU" sz="3200" b="0" dirty="0">
                        <a:ln>
                          <a:solidFill>
                            <a:srgbClr val="A9915D"/>
                          </a:solidFill>
                        </a:ln>
                        <a:solidFill>
                          <a:srgbClr val="A9915D"/>
                        </a:solidFill>
                        <a:latin typeface="Lobster"/>
                      </a:endParaRPr>
                    </a:p>
                  </a:txBody>
                  <a:tcPr>
                    <a:lnL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A73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E9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3" t="14417" r="703" b="-1447"/>
          <a:stretch/>
        </p:blipFill>
        <p:spPr>
          <a:xfrm>
            <a:off x="942941" y="699427"/>
            <a:ext cx="2470484" cy="286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1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01"/>
          <a:stretch/>
        </p:blipFill>
        <p:spPr>
          <a:xfrm>
            <a:off x="814314" y="549303"/>
            <a:ext cx="3153981" cy="20437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4" b="8030"/>
          <a:stretch/>
        </p:blipFill>
        <p:spPr>
          <a:xfrm>
            <a:off x="4584096" y="378786"/>
            <a:ext cx="3519139" cy="22142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0" t="2188" r="28060" b="21394"/>
          <a:stretch/>
        </p:blipFill>
        <p:spPr>
          <a:xfrm rot="5400000">
            <a:off x="4979741" y="3047354"/>
            <a:ext cx="2809364" cy="35025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" b="299"/>
          <a:stretch/>
        </p:blipFill>
        <p:spPr>
          <a:xfrm>
            <a:off x="1340738" y="4812009"/>
            <a:ext cx="1953687" cy="15246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76" y="3145729"/>
            <a:ext cx="2052155" cy="15391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10" y="2413207"/>
            <a:ext cx="3180585" cy="238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9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4" y="109183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39" y="3296553"/>
            <a:ext cx="1689615" cy="2421423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1" t="8042" r="25950" b="5609"/>
          <a:stretch/>
        </p:blipFill>
        <p:spPr>
          <a:xfrm>
            <a:off x="1187850" y="4046144"/>
            <a:ext cx="1738778" cy="23336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0" b="3482"/>
          <a:stretch/>
        </p:blipFill>
        <p:spPr>
          <a:xfrm rot="5400000">
            <a:off x="3985314" y="1491868"/>
            <a:ext cx="5434331" cy="36093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" t="10945" r="3582" b="-299"/>
          <a:stretch/>
        </p:blipFill>
        <p:spPr>
          <a:xfrm>
            <a:off x="2121634" y="344231"/>
            <a:ext cx="2506309" cy="186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3184" r="4627" b="6070"/>
          <a:stretch/>
        </p:blipFill>
        <p:spPr>
          <a:xfrm>
            <a:off x="726039" y="1050451"/>
            <a:ext cx="2601639" cy="1948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3" t="3980" r="6567" b="13035"/>
          <a:stretch/>
        </p:blipFill>
        <p:spPr>
          <a:xfrm rot="5400000">
            <a:off x="1928694" y="3552152"/>
            <a:ext cx="2655727" cy="1836547"/>
          </a:xfrm>
          <a:prstGeom prst="rect">
            <a:avLst/>
          </a:prstGeom>
          <a:scene3d>
            <a:camera prst="perspectiveAbove"/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405" y="3762594"/>
            <a:ext cx="1811390" cy="26746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49217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0279" t="19917" r="17798" b="9934"/>
          <a:stretch/>
        </p:blipFill>
        <p:spPr>
          <a:xfrm>
            <a:off x="753462" y="528306"/>
            <a:ext cx="2906975" cy="22081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30385" t="20103" r="17903" b="10122"/>
          <a:stretch/>
        </p:blipFill>
        <p:spPr>
          <a:xfrm>
            <a:off x="4802805" y="699427"/>
            <a:ext cx="3153840" cy="23925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30280" t="20103" r="17798" b="10307"/>
          <a:stretch/>
        </p:blipFill>
        <p:spPr>
          <a:xfrm>
            <a:off x="2724363" y="1436886"/>
            <a:ext cx="2842452" cy="21418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34162" t="24394" r="19476" b="14413"/>
          <a:stretch/>
        </p:blipFill>
        <p:spPr>
          <a:xfrm>
            <a:off x="753462" y="3543324"/>
            <a:ext cx="3392127" cy="25172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34476" t="24020" r="19686" b="14412"/>
          <a:stretch/>
        </p:blipFill>
        <p:spPr>
          <a:xfrm>
            <a:off x="3022079" y="4036179"/>
            <a:ext cx="3343497" cy="25248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/>
          <a:srcRect l="34371" t="24581" r="20001" b="14785"/>
          <a:stretch/>
        </p:blipFill>
        <p:spPr>
          <a:xfrm>
            <a:off x="5130962" y="3114498"/>
            <a:ext cx="3261537" cy="243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1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80375" y="418413"/>
            <a:ext cx="63832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8A733F"/>
                </a:solidFill>
                <a:latin typeface="Lobster"/>
              </a:rPr>
              <a:t>В 2017 было напечатано </a:t>
            </a:r>
          </a:p>
          <a:p>
            <a:pPr algn="ctr"/>
            <a:r>
              <a:rPr lang="ru-RU" sz="2800" dirty="0" smtClean="0">
                <a:solidFill>
                  <a:srgbClr val="8A733F"/>
                </a:solidFill>
                <a:latin typeface="Lobster"/>
              </a:rPr>
              <a:t>4 статьи по документам отдела архивной службы </a:t>
            </a:r>
            <a:endParaRPr lang="ru-RU" sz="2800" dirty="0">
              <a:solidFill>
                <a:srgbClr val="8A733F"/>
              </a:solidFill>
              <a:latin typeface="Lobster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5" t="4232" r="18266" b="49212"/>
          <a:stretch/>
        </p:blipFill>
        <p:spPr>
          <a:xfrm rot="16200000">
            <a:off x="1573794" y="1917863"/>
            <a:ext cx="2999279" cy="27898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" t="44506" r="5431" b="3959"/>
          <a:stretch/>
        </p:blipFill>
        <p:spPr>
          <a:xfrm rot="16357793">
            <a:off x="4718454" y="2181553"/>
            <a:ext cx="3551430" cy="313963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2" t="3709" r="6770" b="49299"/>
          <a:stretch/>
        </p:blipFill>
        <p:spPr>
          <a:xfrm rot="16200000">
            <a:off x="1254017" y="3404342"/>
            <a:ext cx="2363057" cy="32108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6" t="6172" r="36360" b="47039"/>
          <a:stretch/>
        </p:blipFill>
        <p:spPr>
          <a:xfrm rot="16463783">
            <a:off x="4068799" y="3031055"/>
            <a:ext cx="2874288" cy="371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93337468"/>
              </p:ext>
            </p:extLst>
          </p:nvPr>
        </p:nvGraphicFramePr>
        <p:xfrm>
          <a:off x="655092" y="699427"/>
          <a:ext cx="7374341" cy="5526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3644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6220" y="1407313"/>
            <a:ext cx="6335971" cy="311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11500" b="1" dirty="0" smtClean="0">
                <a:ln w="19050">
                  <a:solidFill>
                    <a:srgbClr val="712703"/>
                  </a:solidFill>
                </a:ln>
                <a:solidFill>
                  <a:srgbClr val="A9915D"/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  <a:endParaRPr lang="ru-RU" sz="9600" b="1" dirty="0">
              <a:ln w="19050">
                <a:solidFill>
                  <a:srgbClr val="712703"/>
                </a:solidFill>
              </a:ln>
              <a:gradFill flip="none" rotWithShape="1">
                <a:gsLst>
                  <a:gs pos="0">
                    <a:srgbClr val="B39E67"/>
                  </a:gs>
                  <a:gs pos="42000">
                    <a:srgbClr val="F5F1BF"/>
                  </a:gs>
                  <a:gs pos="83000">
                    <a:srgbClr val="A9915D"/>
                  </a:gs>
                  <a:gs pos="100000">
                    <a:srgbClr val="8A733F"/>
                  </a:gs>
                </a:gsLst>
                <a:lin ang="0" scaled="1"/>
                <a:tileRect/>
              </a:gra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29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9984" y="382291"/>
            <a:ext cx="6730434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6600" b="1" dirty="0" smtClean="0">
                <a:ln w="19050">
                  <a:solidFill>
                    <a:srgbClr val="712703"/>
                  </a:solidFill>
                </a:ln>
                <a:solidFill>
                  <a:srgbClr val="A9915D"/>
                </a:solidFill>
                <a:effectLst>
                  <a:glow rad="63500">
                    <a:schemeClr val="accent4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Сотрудники архива </a:t>
            </a:r>
            <a:endParaRPr lang="ru-RU" sz="6600" b="1" dirty="0">
              <a:ln w="19050">
                <a:solidFill>
                  <a:srgbClr val="712703"/>
                </a:solidFill>
              </a:ln>
              <a:solidFill>
                <a:srgbClr val="A9915D"/>
              </a:solidFill>
              <a:effectLst>
                <a:glow rad="63500">
                  <a:schemeClr val="accent4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724449"/>
            <a:ext cx="3287153" cy="43828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571998" y="2675315"/>
            <a:ext cx="33573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6C5A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отдела архивной службы </a:t>
            </a:r>
          </a:p>
          <a:p>
            <a:pPr algn="ctr"/>
            <a:r>
              <a:rPr lang="ru-RU" sz="3200" dirty="0" smtClean="0">
                <a:solidFill>
                  <a:srgbClr val="6C5A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Курко </a:t>
            </a:r>
          </a:p>
          <a:p>
            <a:pPr algn="ctr"/>
            <a:r>
              <a:rPr lang="ru-RU" sz="3200" dirty="0" smtClean="0">
                <a:solidFill>
                  <a:srgbClr val="6C5A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Елена Валерьевна </a:t>
            </a:r>
            <a:endParaRPr lang="ru-RU" sz="3200" dirty="0">
              <a:solidFill>
                <a:srgbClr val="6C5A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7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-1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38" t="25671" r="298" b="15025"/>
          <a:stretch/>
        </p:blipFill>
        <p:spPr>
          <a:xfrm rot="5400000">
            <a:off x="34908" y="1555340"/>
            <a:ext cx="5658703" cy="37473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4973149" y="1834496"/>
            <a:ext cx="34245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специалист </a:t>
            </a:r>
          </a:p>
          <a:p>
            <a:pPr algn="ctr"/>
            <a:r>
              <a:rPr lang="ru-RU" sz="2800" dirty="0" err="1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Лейбрандт</a:t>
            </a:r>
            <a:r>
              <a:rPr lang="ru-RU" sz="2800" dirty="0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dirty="0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Нелли Викторовна </a:t>
            </a:r>
            <a:r>
              <a:rPr lang="ru-RU" sz="2400" dirty="0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300" dirty="0">
              <a:solidFill>
                <a:srgbClr val="6C5A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19608" y="3641636"/>
            <a:ext cx="326904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Отвечает за работу отдела </a:t>
            </a:r>
          </a:p>
          <a:p>
            <a:pPr algn="ctr"/>
            <a:r>
              <a:rPr lang="ru-RU" sz="20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исполнению запросов </a:t>
            </a:r>
          </a:p>
          <a:p>
            <a:pPr algn="ctr"/>
            <a:r>
              <a:rPr lang="ru-RU" sz="20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юридических лиц, </a:t>
            </a:r>
          </a:p>
          <a:p>
            <a:pPr algn="ctr"/>
            <a:r>
              <a:rPr lang="ru-RU" sz="20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и граждан </a:t>
            </a:r>
          </a:p>
          <a:p>
            <a:pPr algn="ctr"/>
            <a:r>
              <a:rPr lang="ru-RU" sz="20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тематического характера, </a:t>
            </a:r>
          </a:p>
          <a:p>
            <a:pPr algn="ctr"/>
            <a:r>
              <a:rPr lang="ru-RU" sz="2000" dirty="0">
                <a:solidFill>
                  <a:srgbClr val="6C5A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(копии, выписки</a:t>
            </a:r>
          </a:p>
          <a:p>
            <a:pPr algn="ctr"/>
            <a:r>
              <a:rPr lang="ru-RU" sz="2000" dirty="0">
                <a:solidFill>
                  <a:srgbClr val="6C5A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документов).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98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1" t="20299" r="1343" b="20995"/>
          <a:stretch/>
        </p:blipFill>
        <p:spPr>
          <a:xfrm rot="5400000">
            <a:off x="51037" y="1785280"/>
            <a:ext cx="5187418" cy="34158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4495063" y="585583"/>
            <a:ext cx="39693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ru-RU" sz="2800" dirty="0" smtClean="0">
                <a:solidFill>
                  <a:srgbClr val="6C5A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Ведущий специалист </a:t>
            </a:r>
          </a:p>
          <a:p>
            <a:pPr indent="450215" algn="ctr"/>
            <a:r>
              <a:rPr lang="ru-RU" sz="2800" dirty="0" smtClean="0">
                <a:solidFill>
                  <a:srgbClr val="6C5A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Лебедева </a:t>
            </a:r>
          </a:p>
          <a:p>
            <a:pPr indent="450215" algn="ctr"/>
            <a:r>
              <a:rPr lang="ru-RU" sz="2800" dirty="0" smtClean="0">
                <a:solidFill>
                  <a:srgbClr val="6C5A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Олеся Петровна </a:t>
            </a:r>
            <a:endParaRPr lang="ru-RU" b="1" dirty="0">
              <a:solidFill>
                <a:srgbClr val="6C5A3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2657" y="2225547"/>
            <a:ext cx="413494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ru-RU" sz="1600" dirty="0">
                <a:solidFill>
                  <a:srgbClr val="6C5A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Исполняет запросы организаций и граждан, рассматривает заявления, проводит прием граждан, выдает в установленном порядке учреждениям и гражданам справки социально-правового характера, копии, выписки из документов.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50215" algn="ctr"/>
            <a:r>
              <a:rPr lang="ru-RU" sz="1600" dirty="0">
                <a:solidFill>
                  <a:srgbClr val="6C5A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Осуществляет взаимодействие с управлением Пенсионного фонда Российской Федерации в Новосибирском районе Новосибирской области и другими структурными подразделениями Пенсионного фонда Российской Федерации по работе с запросами для назначения пенсий.</a:t>
            </a:r>
            <a:endParaRPr lang="ru-RU" sz="1600" dirty="0">
              <a:solidFill>
                <a:srgbClr val="6C5A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40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43779" y="118481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b="1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отдела </a:t>
            </a:r>
            <a:endParaRPr lang="ru-RU" sz="2400" b="1" dirty="0" smtClean="0">
              <a:solidFill>
                <a:srgbClr val="6C5A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архивной </a:t>
            </a:r>
            <a:r>
              <a:rPr lang="ru-RU" sz="2400" b="1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службы: </a:t>
            </a:r>
          </a:p>
          <a:p>
            <a:pPr lvl="0" algn="ctr"/>
            <a:r>
              <a:rPr lang="ru-RU" sz="24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Новосибирск, 630007, </a:t>
            </a:r>
          </a:p>
          <a:p>
            <a:pPr lvl="0" algn="ctr"/>
            <a:r>
              <a:rPr lang="ru-RU" sz="24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Планетная, д. 30, к. 2а, </a:t>
            </a:r>
          </a:p>
          <a:p>
            <a:pPr lvl="0" algn="ctr"/>
            <a:r>
              <a:rPr lang="ru-RU" sz="24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8(383)319-87-52 </a:t>
            </a:r>
          </a:p>
          <a:p>
            <a:pPr lvl="0" algn="ctr"/>
            <a:r>
              <a:rPr lang="ru-RU" sz="240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8(383)319-87-53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9103" y="3739225"/>
            <a:ext cx="4572000" cy="18774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ru-RU" sz="2800" b="1" kern="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Часы работы</a:t>
            </a:r>
            <a:r>
              <a:rPr lang="ru-RU" sz="2000" kern="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 9-00 до 17-00, </a:t>
            </a:r>
          </a:p>
          <a:p>
            <a:pPr lvl="0">
              <a:defRPr/>
            </a:pPr>
            <a:r>
              <a:rPr lang="ru-RU" sz="2000" kern="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перерыв с 13-00 до 14-00. </a:t>
            </a:r>
          </a:p>
          <a:p>
            <a:pPr lvl="0">
              <a:defRPr/>
            </a:pPr>
            <a:r>
              <a:rPr lang="ru-RU" sz="2800" b="1" kern="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граждан</a:t>
            </a:r>
            <a:r>
              <a:rPr lang="ru-RU" sz="2000" kern="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0">
              <a:defRPr/>
            </a:pPr>
            <a:r>
              <a:rPr lang="ru-RU" sz="2000" kern="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Вторник и четверг с 9-00 до 16-00, ; </a:t>
            </a:r>
          </a:p>
          <a:p>
            <a:pPr lvl="0">
              <a:defRPr/>
            </a:pPr>
            <a:r>
              <a:rPr lang="ru-RU" sz="2000" kern="0" dirty="0">
                <a:solidFill>
                  <a:srgbClr val="6C5A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перерыв с 13-00 до 14-00.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5" r="9588" b="14450"/>
          <a:stretch/>
        </p:blipFill>
        <p:spPr>
          <a:xfrm>
            <a:off x="2206951" y="380174"/>
            <a:ext cx="1914673" cy="27178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6784"/>
          <a:stretch/>
        </p:blipFill>
        <p:spPr>
          <a:xfrm>
            <a:off x="900504" y="2583757"/>
            <a:ext cx="2612892" cy="377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4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99427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1064" y="760982"/>
            <a:ext cx="77618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solidFill>
                  <a:srgbClr val="6C5A32"/>
                </a:solidFill>
              </a:rPr>
              <a:t>Приемная </a:t>
            </a:r>
            <a:r>
              <a:rPr lang="ru-RU" sz="3600" dirty="0" smtClean="0">
                <a:solidFill>
                  <a:srgbClr val="6C5A32"/>
                </a:solidFill>
              </a:rPr>
              <a:t>для посетителей </a:t>
            </a:r>
            <a:r>
              <a:rPr lang="ru-RU" sz="3600" dirty="0">
                <a:solidFill>
                  <a:srgbClr val="6C5A32"/>
                </a:solidFill>
              </a:rPr>
              <a:t>– 22 кв. м.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29" y="1798964"/>
            <a:ext cx="6860363" cy="410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57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663264"/>
            <a:ext cx="684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rgbClr val="8A733F"/>
              </a:solidFill>
              <a:latin typeface="Lobster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" t="27952" r="14530" b="25278"/>
          <a:stretch/>
        </p:blipFill>
        <p:spPr>
          <a:xfrm>
            <a:off x="4819501" y="2801470"/>
            <a:ext cx="3245327" cy="31213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" t="32089" r="-1991" b="13400"/>
          <a:stretch/>
        </p:blipFill>
        <p:spPr>
          <a:xfrm>
            <a:off x="744822" y="564208"/>
            <a:ext cx="3857314" cy="34482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19501" y="789068"/>
            <a:ext cx="358303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6C5A32"/>
                </a:solidFill>
              </a:rPr>
              <a:t>Посетители архива </a:t>
            </a:r>
          </a:p>
          <a:p>
            <a:pPr algn="ctr"/>
            <a:r>
              <a:rPr lang="ru-RU" sz="3200" dirty="0" smtClean="0">
                <a:solidFill>
                  <a:srgbClr val="6C5A32"/>
                </a:solidFill>
              </a:rPr>
              <a:t>в приемный день.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45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0125" y="634689"/>
            <a:ext cx="7498307" cy="138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6C5A32"/>
                </a:solidFill>
              </a:rPr>
              <a:t>Ожидая своей очереди посетители могут ознакомиться с актуальной информацией на информационном щите.</a:t>
            </a:r>
            <a:endParaRPr lang="ru-RU" sz="2800" dirty="0">
              <a:solidFill>
                <a:srgbClr val="ED7D31">
                  <a:lumMod val="75000"/>
                </a:srgb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" t="29453" r="3339" b="39900"/>
          <a:stretch/>
        </p:blipFill>
        <p:spPr>
          <a:xfrm>
            <a:off x="930125" y="2323620"/>
            <a:ext cx="7253211" cy="312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01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1734</TotalTime>
  <Words>557</Words>
  <Application>Microsoft Office PowerPoint</Application>
  <PresentationFormat>Экран (4:3)</PresentationFormat>
  <Paragraphs>112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Garamond Premr Pro Smbd</vt:lpstr>
      <vt:lpstr>Lobster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Елена В. Курко</cp:lastModifiedBy>
  <cp:revision>128</cp:revision>
  <cp:lastPrinted>2017-04-07T09:25:09Z</cp:lastPrinted>
  <dcterms:created xsi:type="dcterms:W3CDTF">2013-11-19T05:52:05Z</dcterms:created>
  <dcterms:modified xsi:type="dcterms:W3CDTF">2017-11-30T04:36:16Z</dcterms:modified>
</cp:coreProperties>
</file>