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2" r:id="rId5"/>
    <p:sldId id="273" r:id="rId6"/>
    <p:sldId id="271" r:id="rId7"/>
    <p:sldId id="264" r:id="rId8"/>
    <p:sldId id="261" r:id="rId9"/>
    <p:sldId id="274" r:id="rId10"/>
    <p:sldId id="262" r:id="rId11"/>
    <p:sldId id="263" r:id="rId12"/>
    <p:sldId id="260" r:id="rId13"/>
    <p:sldId id="267" r:id="rId14"/>
    <p:sldId id="258" r:id="rId15"/>
  </p:sldIdLst>
  <p:sldSz cx="9144000" cy="6858000" type="screen4x3"/>
  <p:notesSz cx="6834188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E68900"/>
    <a:srgbClr val="FF00FF"/>
    <a:srgbClr val="00FF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7" autoAdjust="0"/>
    <p:restoredTop sz="94660"/>
  </p:normalViewPr>
  <p:slideViewPr>
    <p:cSldViewPr>
      <p:cViewPr>
        <p:scale>
          <a:sx n="125" d="100"/>
          <a:sy n="125" d="100"/>
        </p:scale>
        <p:origin x="-40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CC6B7-965E-4BB9-8B14-13D914502C85}" type="datetimeFigureOut">
              <a:rPr lang="ru-RU" smtClean="0"/>
              <a:pPr/>
              <a:t>18.03.2008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90E15-1C6A-45BB-827B-94568BBC0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sveta.SIBNIIGAZ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28662" y="2571744"/>
            <a:ext cx="7574509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Презентация  по  схеме  газоснабжения</a:t>
            </a:r>
          </a:p>
          <a:p>
            <a:pPr algn="ctr"/>
            <a:endParaRPr lang="ru-RU" sz="1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Новосибирского  района  новосибирской  области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sveta.SIBNIIGAZ\Desktop\ГРС-7.jpg"/>
          <p:cNvPicPr>
            <a:picLocks noChangeAspect="1" noChangeArrowheads="1"/>
          </p:cNvPicPr>
          <p:nvPr/>
        </p:nvPicPr>
        <p:blipFill>
          <a:blip r:embed="rId3"/>
          <a:srcRect l="46976" t="32391" r="11327" b="33312"/>
          <a:stretch>
            <a:fillRect/>
          </a:stretch>
        </p:blipFill>
        <p:spPr bwMode="auto">
          <a:xfrm>
            <a:off x="357158" y="1357298"/>
            <a:ext cx="6143668" cy="3313456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39" name="Группа 38"/>
          <p:cNvGrpSpPr/>
          <p:nvPr/>
        </p:nvGrpSpPr>
        <p:grpSpPr>
          <a:xfrm>
            <a:off x="6643702" y="1928802"/>
            <a:ext cx="2237060" cy="1979480"/>
            <a:chOff x="6665608" y="1428736"/>
            <a:chExt cx="2237060" cy="1979480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6731334" y="1428736"/>
              <a:ext cx="2171334" cy="1979480"/>
              <a:chOff x="6876114" y="357166"/>
              <a:chExt cx="2171334" cy="197948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217110" y="357166"/>
                <a:ext cx="153279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 smtClean="0"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  <a:endParaRPr lang="ru-RU" sz="1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876114" y="749602"/>
                <a:ext cx="3225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dirty="0" smtClean="0">
                    <a:solidFill>
                      <a:srgbClr val="663300"/>
                    </a:solidFill>
                    <a:sym typeface="Wingdings 3"/>
                  </a:rPr>
                  <a:t></a:t>
                </a:r>
                <a:endParaRPr lang="ru-RU" sz="12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217110" y="714356"/>
                <a:ext cx="15792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Газораспределительная станция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существующая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6937074" y="1725920"/>
                <a:ext cx="214314" cy="1588"/>
              </a:xfrm>
              <a:prstGeom prst="line">
                <a:avLst/>
              </a:prstGeom>
              <a:ln w="12700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7224730" y="1832600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кгс/см² проектируемый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951360" y="1010586"/>
                <a:ext cx="3193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n>
                      <a:solidFill>
                        <a:schemeClr val="tx1"/>
                      </a:solidFill>
                    </a:ln>
                    <a:solidFill>
                      <a:srgbClr val="E6890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</a:t>
                </a:r>
                <a:endParaRPr lang="ru-RU" sz="1400" b="1" dirty="0">
                  <a:ln>
                    <a:solidFill>
                      <a:schemeClr val="tx1"/>
                    </a:solidFill>
                  </a:ln>
                  <a:solidFill>
                    <a:srgbClr val="E689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212479" y="1054402"/>
                <a:ext cx="17508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err="1" smtClean="0">
                    <a:latin typeface="Times New Roman" pitchFamily="18" charset="0"/>
                    <a:cs typeface="Times New Roman" pitchFamily="18" charset="0"/>
                  </a:rPr>
                  <a:t>Газоснабжаемый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 населенный пункт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890400" y="2109778"/>
                <a:ext cx="34176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ru-RU" sz="800" b="1" dirty="0" smtClean="0">
                    <a:latin typeface="Times New Roman" pitchFamily="18" charset="0"/>
                    <a:cs typeface="Times New Roman" pitchFamily="18" charset="0"/>
                  </a:rPr>
                  <a:t>50</a:t>
                </a:r>
                <a:endParaRPr lang="ru-RU" sz="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227719" y="2121202"/>
                <a:ext cx="181972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Диаметр газопровода (условный), мм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7200920" y="8832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7193300" y="143953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7200920" y="17214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7208540" y="199579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7200920" y="116521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7216160" y="22167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Прямая соединительная линия 33"/>
            <p:cNvCxnSpPr/>
            <p:nvPr/>
          </p:nvCxnSpPr>
          <p:spPr>
            <a:xfrm>
              <a:off x="6778958" y="2523170"/>
              <a:ext cx="214314" cy="1588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6807534" y="3064190"/>
              <a:ext cx="214314" cy="1588"/>
            </a:xfrm>
            <a:prstGeom prst="line">
              <a:avLst/>
            </a:prstGeom>
            <a:ln w="127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6665608" y="2082156"/>
              <a:ext cx="319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n>
                    <a:solidFill>
                      <a:schemeClr val="tx1"/>
                    </a:solidFill>
                  </a:ln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  <a:sym typeface="Wingdings"/>
                </a:rPr>
                <a:t></a:t>
              </a:r>
              <a:endParaRPr lang="ru-RU" sz="1400" b="1" dirty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067568" y="2357430"/>
              <a:ext cx="1545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существующий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082808" y="2635562"/>
              <a:ext cx="1545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перспективный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500298" y="428604"/>
            <a:ext cx="426270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Схема  газоснабжения  от  ГРС - 7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sveta.SIBNIIGAZ\Desktop\ГРС-8.jpg"/>
          <p:cNvPicPr>
            <a:picLocks noChangeAspect="1" noChangeArrowheads="1"/>
          </p:cNvPicPr>
          <p:nvPr/>
        </p:nvPicPr>
        <p:blipFill>
          <a:blip r:embed="rId3" cstate="print"/>
          <a:srcRect l="12930" r="24289"/>
          <a:stretch>
            <a:fillRect/>
          </a:stretch>
        </p:blipFill>
        <p:spPr bwMode="auto">
          <a:xfrm>
            <a:off x="1000100" y="1071546"/>
            <a:ext cx="5000628" cy="5222841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62" name="Группа 61"/>
          <p:cNvGrpSpPr/>
          <p:nvPr/>
        </p:nvGrpSpPr>
        <p:grpSpPr>
          <a:xfrm>
            <a:off x="6215074" y="1928802"/>
            <a:ext cx="2361103" cy="2330000"/>
            <a:chOff x="6000760" y="3143248"/>
            <a:chExt cx="2361103" cy="2330000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6000760" y="3143248"/>
              <a:ext cx="2361103" cy="2330000"/>
              <a:chOff x="6665608" y="1428736"/>
              <a:chExt cx="2361103" cy="2330000"/>
            </a:xfrm>
          </p:grpSpPr>
          <p:grpSp>
            <p:nvGrpSpPr>
              <p:cNvPr id="34" name="Группа 6"/>
              <p:cNvGrpSpPr/>
              <p:nvPr/>
            </p:nvGrpSpPr>
            <p:grpSpPr>
              <a:xfrm>
                <a:off x="6685614" y="1428736"/>
                <a:ext cx="2341097" cy="2330000"/>
                <a:chOff x="6830394" y="357166"/>
                <a:chExt cx="2341097" cy="2330000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7217110" y="357166"/>
                  <a:ext cx="1532792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b="1" dirty="0" smtClean="0"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  <a:endParaRPr lang="ru-RU" sz="1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6830394" y="749602"/>
                  <a:ext cx="32252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>
                      <a:solidFill>
                        <a:srgbClr val="663300"/>
                      </a:solidFill>
                      <a:sym typeface="Wingdings 3"/>
                    </a:rPr>
                    <a:t></a:t>
                  </a:r>
                  <a:endParaRPr lang="ru-RU" sz="1200" dirty="0">
                    <a:solidFill>
                      <a:srgbClr val="663300"/>
                    </a:solidFill>
                  </a:endParaRPr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6953268" y="749602"/>
                  <a:ext cx="32252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>
                      <a:solidFill>
                        <a:srgbClr val="00FF00"/>
                      </a:solidFill>
                      <a:sym typeface="Wingdings 3"/>
                    </a:rPr>
                    <a:t></a:t>
                  </a:r>
                  <a:endParaRPr lang="ru-RU" sz="1200" dirty="0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7217110" y="714356"/>
                  <a:ext cx="195438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Газораспределительная станция</a:t>
                  </a:r>
                </a:p>
                <a:p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существующий и дополнительный блок</a:t>
                  </a:r>
                  <a:endParaRPr lang="ru-RU" sz="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>
                  <a:off x="6937074" y="1725920"/>
                  <a:ext cx="214314" cy="1588"/>
                </a:xfrm>
                <a:prstGeom prst="line">
                  <a:avLst/>
                </a:prstGeom>
                <a:ln w="12700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TextBox 45"/>
                <p:cNvSpPr txBox="1"/>
                <p:nvPr/>
              </p:nvSpPr>
              <p:spPr>
                <a:xfrm>
                  <a:off x="6951360" y="1010586"/>
                  <a:ext cx="31931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rgbClr val="E68900"/>
                      </a:solidFill>
                      <a:latin typeface="Times New Roman" pitchFamily="18" charset="0"/>
                      <a:cs typeface="Times New Roman" pitchFamily="18" charset="0"/>
                      <a:sym typeface="Wingdings"/>
                    </a:rPr>
                    <a:t></a:t>
                  </a:r>
                  <a:endParaRPr lang="ru-RU" sz="1400" b="1" dirty="0">
                    <a:ln>
                      <a:solidFill>
                        <a:schemeClr val="tx1"/>
                      </a:solidFill>
                    </a:ln>
                    <a:solidFill>
                      <a:srgbClr val="E689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7212479" y="1054402"/>
                  <a:ext cx="175080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800" dirty="0" err="1" smtClean="0">
                      <a:latin typeface="Times New Roman" pitchFamily="18" charset="0"/>
                      <a:cs typeface="Times New Roman" pitchFamily="18" charset="0"/>
                    </a:rPr>
                    <a:t>Газоснабжаемый</a:t>
                  </a:r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 населенный пункт</a:t>
                  </a:r>
                  <a:endParaRPr lang="ru-RU" sz="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6890400" y="2460298"/>
                  <a:ext cx="34176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 smtClean="0">
                      <a:latin typeface="Times New Roman" pitchFamily="18" charset="0"/>
                      <a:cs typeface="Times New Roman" pitchFamily="18" charset="0"/>
                    </a:rPr>
                    <a:t>d</a:t>
                  </a:r>
                  <a:r>
                    <a:rPr lang="ru-RU" sz="800" b="1" dirty="0" smtClean="0">
                      <a:latin typeface="Times New Roman" pitchFamily="18" charset="0"/>
                      <a:cs typeface="Times New Roman" pitchFamily="18" charset="0"/>
                    </a:rPr>
                    <a:t>50</a:t>
                  </a:r>
                  <a:endParaRPr lang="ru-RU" sz="8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7227719" y="2471722"/>
                  <a:ext cx="181972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Диаметр газопровода (условный), мм</a:t>
                  </a:r>
                  <a:endParaRPr lang="ru-RU" sz="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50" name="Прямая соединительная линия 49"/>
                <p:cNvCxnSpPr/>
                <p:nvPr/>
              </p:nvCxnSpPr>
              <p:spPr>
                <a:xfrm>
                  <a:off x="7200920" y="88327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Прямая соединительная линия 50"/>
                <p:cNvCxnSpPr/>
                <p:nvPr/>
              </p:nvCxnSpPr>
              <p:spPr>
                <a:xfrm>
                  <a:off x="7193300" y="143953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>
                  <a:off x="7200920" y="172147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>
                  <a:off x="7200920" y="116521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>
                  <a:off x="7216160" y="256729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6778958" y="2523170"/>
                <a:ext cx="214314" cy="1588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6665608" y="2082156"/>
                <a:ext cx="3193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n>
                      <a:solidFill>
                        <a:schemeClr val="tx1"/>
                      </a:solidFill>
                    </a:ln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</a:t>
                </a:r>
                <a:endParaRPr lang="ru-RU" sz="1400" b="1" dirty="0">
                  <a:ln>
                    <a:solidFill>
                      <a:schemeClr val="tx1"/>
                    </a:solidFill>
                  </a:ln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7067568" y="2357430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кгс/см² существующий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7082808" y="2635562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кгс/см² перспективный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56" name="Прямая соединительная линия 55"/>
            <p:cNvCxnSpPr/>
            <p:nvPr/>
          </p:nvCxnSpPr>
          <p:spPr>
            <a:xfrm>
              <a:off x="6141728" y="4784394"/>
              <a:ext cx="214314" cy="1588"/>
            </a:xfrm>
            <a:prstGeom prst="line">
              <a:avLst/>
            </a:prstGeom>
            <a:ln w="127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6417133" y="4615796"/>
              <a:ext cx="15905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12 кгс/см²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перспективный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>
            <a:xfrm>
              <a:off x="6397954" y="4779944"/>
              <a:ext cx="7143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6106486" y="4958700"/>
              <a:ext cx="2984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n>
                    <a:solidFill>
                      <a:schemeClr val="tx1"/>
                    </a:solidFill>
                  </a:ln>
                  <a:solidFill>
                    <a:srgbClr val="FF00FF"/>
                  </a:solidFill>
                  <a:sym typeface="Wingdings 2"/>
                </a:rPr>
                <a:t></a:t>
              </a:r>
              <a:endParaRPr lang="ru-RU" sz="1000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417133" y="4905356"/>
              <a:ext cx="17027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Головной газорегуляторный пункт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перспективный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6382714" y="5077124"/>
              <a:ext cx="7143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3" name="TextBox 62"/>
          <p:cNvSpPr txBox="1"/>
          <p:nvPr/>
        </p:nvSpPr>
        <p:spPr>
          <a:xfrm>
            <a:off x="2500298" y="285728"/>
            <a:ext cx="426270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Схема  газоснабжения  от  ГРС - 8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Users\sveta.SIBNIIGAZ\Desktop\ГРС-12.jpg"/>
          <p:cNvPicPr>
            <a:picLocks noChangeAspect="1" noChangeArrowheads="1"/>
          </p:cNvPicPr>
          <p:nvPr/>
        </p:nvPicPr>
        <p:blipFill>
          <a:blip r:embed="rId3"/>
          <a:srcRect l="37980" t="8907" r="39532" b="49651"/>
          <a:stretch>
            <a:fillRect/>
          </a:stretch>
        </p:blipFill>
        <p:spPr bwMode="auto">
          <a:xfrm>
            <a:off x="2071670" y="1357298"/>
            <a:ext cx="3429024" cy="4143404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6286512" y="1785926"/>
            <a:ext cx="2229440" cy="1689920"/>
            <a:chOff x="6665608" y="1428736"/>
            <a:chExt cx="2229440" cy="1689920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6738000" y="1428736"/>
              <a:ext cx="2157048" cy="1689920"/>
              <a:chOff x="6882780" y="357166"/>
              <a:chExt cx="2157048" cy="1689920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7217110" y="357166"/>
                <a:ext cx="153279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 smtClean="0"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  <a:endParaRPr lang="ru-RU" sz="1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891354" y="749602"/>
                <a:ext cx="3225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dirty="0" smtClean="0">
                    <a:solidFill>
                      <a:srgbClr val="663300"/>
                    </a:solidFill>
                    <a:sym typeface="Wingdings 3"/>
                  </a:rPr>
                  <a:t></a:t>
                </a:r>
                <a:endParaRPr lang="ru-RU" sz="12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232350" y="714356"/>
                <a:ext cx="15792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Газораспределительная станция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существующая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217110" y="1543040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кгс/см² проектируемый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951360" y="1010586"/>
                <a:ext cx="3193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n>
                      <a:solidFill>
                        <a:schemeClr val="tx1"/>
                      </a:solidFill>
                    </a:ln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</a:t>
                </a:r>
                <a:endParaRPr lang="ru-RU" sz="1400" b="1" dirty="0">
                  <a:ln>
                    <a:solidFill>
                      <a:schemeClr val="tx1"/>
                    </a:solidFill>
                  </a:ln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212479" y="1054402"/>
                <a:ext cx="17508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err="1" smtClean="0">
                    <a:latin typeface="Times New Roman" pitchFamily="18" charset="0"/>
                    <a:cs typeface="Times New Roman" pitchFamily="18" charset="0"/>
                  </a:rPr>
                  <a:t>Газоснабжаемый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 населенный пункт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882780" y="1820218"/>
                <a:ext cx="34176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ru-RU" sz="800" b="1" dirty="0" smtClean="0">
                    <a:latin typeface="Times New Roman" pitchFamily="18" charset="0"/>
                    <a:cs typeface="Times New Roman" pitchFamily="18" charset="0"/>
                  </a:rPr>
                  <a:t>50</a:t>
                </a:r>
                <a:endParaRPr lang="ru-RU" sz="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220099" y="1831642"/>
                <a:ext cx="181972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Диаметр газопровода (условный), мм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7200920" y="8832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7193300" y="143953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7200920" y="170623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7200920" y="116521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7208540" y="192721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" name="Прямая соединительная линия 7"/>
            <p:cNvCxnSpPr/>
            <p:nvPr/>
          </p:nvCxnSpPr>
          <p:spPr>
            <a:xfrm>
              <a:off x="6778958" y="2523170"/>
              <a:ext cx="214314" cy="1588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6784674" y="2774630"/>
              <a:ext cx="214314" cy="1588"/>
            </a:xfrm>
            <a:prstGeom prst="line">
              <a:avLst/>
            </a:prstGeom>
            <a:ln w="127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665608" y="2082156"/>
              <a:ext cx="319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n>
                    <a:solidFill>
                      <a:schemeClr val="tx1"/>
                    </a:solidFill>
                  </a:ln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  <a:sym typeface="Wingdings"/>
                </a:rPr>
                <a:t></a:t>
              </a:r>
              <a:endParaRPr lang="ru-RU" sz="1400" b="1" dirty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67568" y="2357430"/>
              <a:ext cx="1545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существующий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00298" y="357166"/>
            <a:ext cx="436529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Схема  газоснабжения  от  ГРС - 12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71604" y="1214422"/>
          <a:ext cx="6000792" cy="3815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4572032"/>
                <a:gridCol w="1000132"/>
              </a:tblGrid>
              <a:tr h="41663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1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 показателей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схеме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300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Газоснабжаемое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население по  Новосибирскому району на 2025 год, чел.</a:t>
                      </a: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108600</a:t>
                      </a: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300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Годовой расход газа, тыс. м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³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689818,03</a:t>
                      </a: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300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Максимально-часовой расход газа, м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³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/час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260325</a:t>
                      </a: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300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Протяжённость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перспективныхгазопроводов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км	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lvl="0"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межпоселковые газопроводы    </a:t>
                      </a:r>
                    </a:p>
                    <a:p>
                      <a:pPr algn="l"/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Рдо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12 кгс/см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² 	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межпоселковые газопроводы    </a:t>
                      </a:r>
                    </a:p>
                    <a:p>
                      <a:pPr algn="l"/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Рдо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6 кгс/см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²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124,95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34,5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90,45</a:t>
                      </a: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300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Головные газорегуляторные пункты,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300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Ориентировочная стоимость                                            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строительства, тыс., руб.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733410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357166"/>
            <a:ext cx="778610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Основные  данные  и  технико-экономические показатели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sveta.SIBNIIGAZ\Desktop\коне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9009"/>
            <a:ext cx="9143999" cy="68770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28926" y="2643182"/>
            <a:ext cx="3804247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ООО «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сибгипрониигаз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»</a:t>
            </a:r>
          </a:p>
          <a:p>
            <a:pPr algn="ctr"/>
            <a:endParaRPr lang="ru-RU" sz="1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Н</a:t>
            </a:r>
            <a:r>
              <a:rPr lang="ru-RU" sz="20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овосибирск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2008</a:t>
            </a:r>
            <a:r>
              <a:rPr lang="ru-RU" sz="20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.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357166"/>
            <a:ext cx="5788764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Характеристика  </a:t>
            </a:r>
            <a:r>
              <a:rPr lang="ru-RU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газоснабжаемого</a:t>
            </a:r>
            <a:r>
              <a:rPr lang="ru-RU" sz="1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района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7475" y="1142984"/>
            <a:ext cx="4166525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 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овосибирский сельский район образован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в 1939 году.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Площадь территории – 2 833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кв.км.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Численность  населения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–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116,1 тыс. человек. В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районе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83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населенных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пункта.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Наиболее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крупные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из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них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–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поселки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Краснообск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и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Кольцово,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село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Криводановка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,  Верх - Тула,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Барышево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,  Ярково,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п.Кудряшовский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Бор.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овосибирский  район  расположен  в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восточной  части  Новосибирской  области.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Район  разделяет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река Обь.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В пределах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района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находятся города – Новосибирск, Бердск, Обь.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 Ч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ерез  Новосибирский  район  проходят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автодороги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федерального  значения,  и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железные  дороги.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 О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сновное  направление  развития  Ново-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сибирского района – производство 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сельско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-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хозяйственной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продукции: растениеводства,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животноводства, и ее переработка.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6147" name="Picture 3" descr="C:\Users\sveta.SIBNIIGAZ\Desktop\НСО НОВ-й р-н.jpg"/>
          <p:cNvPicPr>
            <a:picLocks noChangeAspect="1" noChangeArrowheads="1"/>
          </p:cNvPicPr>
          <p:nvPr/>
        </p:nvPicPr>
        <p:blipFill>
          <a:blip r:embed="rId3"/>
          <a:srcRect l="20927" t="338" r="25597" b="6062"/>
          <a:stretch>
            <a:fillRect/>
          </a:stretch>
        </p:blipFill>
        <p:spPr bwMode="auto">
          <a:xfrm>
            <a:off x="285720" y="1071546"/>
            <a:ext cx="4568155" cy="521497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8906605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Источник  газоснабжения 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.</a:t>
            </a:r>
            <a:r>
              <a:rPr 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Основные решения</a:t>
            </a:r>
            <a:r>
              <a:rPr 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 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по</a:t>
            </a:r>
            <a:r>
              <a:rPr 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 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газоснабжению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429256" y="4929198"/>
            <a:ext cx="3087634" cy="2071702"/>
            <a:chOff x="6868494" y="928670"/>
            <a:chExt cx="3087634" cy="1994724"/>
          </a:xfrm>
        </p:grpSpPr>
        <p:sp>
          <p:nvSpPr>
            <p:cNvPr id="9" name="TextBox 8"/>
            <p:cNvSpPr txBox="1"/>
            <p:nvPr/>
          </p:nvSpPr>
          <p:spPr>
            <a:xfrm>
              <a:off x="7358082" y="928670"/>
              <a:ext cx="1532792" cy="2370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  <a:endParaRPr lang="ru-RU" sz="1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68494" y="1214422"/>
              <a:ext cx="3225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solidFill>
                    <a:srgbClr val="FF0000"/>
                  </a:solidFill>
                  <a:sym typeface="Wingdings 3"/>
                </a:rPr>
                <a:t>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91368" y="1214422"/>
              <a:ext cx="3225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solidFill>
                    <a:srgbClr val="00FF00"/>
                  </a:solidFill>
                  <a:sym typeface="Wingdings 3"/>
                </a:rPr>
                <a:t></a:t>
              </a:r>
              <a:endParaRPr lang="ru-RU" sz="1200" dirty="0">
                <a:solidFill>
                  <a:srgbClr val="00FF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68560" y="1214422"/>
              <a:ext cx="2587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Газораспределительная станция</a:t>
              </a:r>
              <a:r>
                <a:rPr lang="en-US" sz="9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существующий </a:t>
              </a:r>
              <a:endParaRPr lang="en-US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и дополнительный блок</a:t>
              </a:r>
              <a:endParaRPr lang="ru-RU" sz="9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6959934" y="1626860"/>
              <a:ext cx="214314" cy="1588"/>
            </a:xfrm>
            <a:prstGeom prst="line">
              <a:avLst/>
            </a:prstGeom>
            <a:ln w="15875" cap="sq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338080" y="1521902"/>
              <a:ext cx="1552028" cy="2222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Магистральный газопровод</a:t>
              </a:r>
              <a:endParaRPr lang="ru-RU" sz="9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80890" y="2707950"/>
              <a:ext cx="1847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800" b="1" dirty="0">
                <a:latin typeface="+mj-lt"/>
                <a:cs typeface="Times New Roman" pitchFamily="18" charset="0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7297122" y="1370950"/>
              <a:ext cx="7143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299980" y="1630030"/>
              <a:ext cx="7143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 descr="C:\Users\sveta.SIBNIIGAZ\Desktop\грс новосиб, магистральный.jpg"/>
          <p:cNvPicPr>
            <a:picLocks noChangeAspect="1" noChangeArrowheads="1"/>
          </p:cNvPicPr>
          <p:nvPr/>
        </p:nvPicPr>
        <p:blipFill>
          <a:blip r:embed="rId3"/>
          <a:srcRect l="26421" r="21811"/>
          <a:stretch>
            <a:fillRect/>
          </a:stretch>
        </p:blipFill>
        <p:spPr bwMode="auto">
          <a:xfrm>
            <a:off x="214282" y="642918"/>
            <a:ext cx="5000660" cy="603735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286380" y="1000108"/>
            <a:ext cx="37737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 З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а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источник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газоснабжения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принят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газ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магистрального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газопровода Уренгой-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Омск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-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Новосибирск.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Подача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газа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в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населенные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пункты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Новосибирского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района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предусматривается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от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12-ти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ГРС.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214290"/>
            <a:ext cx="577273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Численность  </a:t>
            </a:r>
            <a:r>
              <a:rPr lang="ru-RU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газоснабжаемого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 населения</a:t>
            </a:r>
          </a:p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На  расчетный 2025  </a:t>
            </a:r>
            <a:r>
              <a:rPr lang="ru-RU" sz="16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год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071546"/>
          <a:ext cx="3786214" cy="4788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197"/>
                <a:gridCol w="1414753"/>
                <a:gridCol w="960911"/>
                <a:gridCol w="1039353"/>
              </a:tblGrid>
              <a:tr h="52964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потребителя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жителей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Подключение к ГРС,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ГГРП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8 Марта п 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223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ГРС-8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Алексеевка д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230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 р.п.Чик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Барышево с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1083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Береговое с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2040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ГГРП с.Ярково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Березовка с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1442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Боровое с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4320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ГГРП с.Ярково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Верх-Тула с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4824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ГРС-8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Витаминка п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470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latin typeface="Times New Roman"/>
                          <a:ea typeface="Times New Roman"/>
                          <a:cs typeface="Times New Roman"/>
                        </a:rPr>
                        <a:t>Воробьевский</a:t>
                      </a: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ГРС-12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Восход п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1305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226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Голубой Залив п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ГРС-4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Гусиный Брод с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Двуречье п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2877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83466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Железнодорожный п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1272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Издревая д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785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Издревая ст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762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Иня-Восточная ст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950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Каинская Заимка п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296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ГРС-5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Каменка с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1764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190802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Каменушка </a:t>
                      </a:r>
                      <a:r>
                        <a:rPr lang="ru-RU" sz="1000" b="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ГРС-5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43438" y="1071546"/>
          <a:ext cx="3714775" cy="4857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194"/>
                <a:gridCol w="1311097"/>
                <a:gridCol w="1019742"/>
                <a:gridCol w="1019742"/>
              </a:tblGrid>
              <a:tr h="503049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потребителя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жителей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Подключение к ГРС,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ГГРП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11424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latin typeface="Times New Roman"/>
                          <a:ea typeface="Times New Roman"/>
                          <a:cs typeface="Times New Roman"/>
                        </a:rPr>
                        <a:t>Катковский</a:t>
                      </a: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Times New Roman"/>
                          <a:ea typeface="Times New Roman"/>
                          <a:cs typeface="Times New Roman"/>
                        </a:rPr>
                        <a:t>ГРС-12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Красноглинное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1290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Красномайский 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 р.п.Чик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Краснообск пгт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Красный Восток 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Красный Яр 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Крахаль ст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656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68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Криводановка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3604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ГРС-11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</a:tr>
              <a:tr h="211424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Крупской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289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211424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Кубовая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800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211424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Кудряшевский дп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7032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ГРС-12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Ленинский 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766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Ленинское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3520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Марусино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1781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Мичуринский 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306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Мочище дп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2449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Мочище ст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4350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Новолуговое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3922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ГРС-2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Новоозерный п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158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ГРС р.п.Чик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18122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Новошилово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852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ГГРП с.Ярково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00232" y="285728"/>
            <a:ext cx="577273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Численность  </a:t>
            </a:r>
            <a:r>
              <a:rPr lang="ru-RU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газоснабжаемого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 населения</a:t>
            </a:r>
          </a:p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На  расчетный 2025  </a:t>
            </a:r>
            <a:r>
              <a:rPr lang="ru-RU" sz="16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год</a:t>
            </a:r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 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8" y="1214422"/>
          <a:ext cx="3714775" cy="4857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194"/>
                <a:gridCol w="1421756"/>
                <a:gridCol w="909083"/>
                <a:gridCol w="1019742"/>
              </a:tblGrid>
              <a:tr h="481436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потребителя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жителей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Подключение к ГРС,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Новый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данных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Озерный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Пайвино с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 с.Ярково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Плотниково с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3600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ГРС-10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Приобский п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1164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ГРС-12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Прогресс п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 с.Ярково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Раздольное с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7750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ГРС-2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Садовый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3425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02340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Сенчанка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 с.Ярково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5676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Советский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5676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Сосновка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5676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Толмачево с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3419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ГРС-9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5676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Тулинский п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1013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5676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Шадриха п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данных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25676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Шилово с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177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 с.Ярково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32095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Шиловский полигон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1508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 с.Ярково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173435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Элитное п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173435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Юный Ленинец п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798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173435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Ярково с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5121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ГРС-8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  <a:tr h="173435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в/ч 07119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ГРС-10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857752" y="1214422"/>
          <a:ext cx="3714775" cy="2357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194"/>
                <a:gridCol w="1636070"/>
                <a:gridCol w="785818"/>
                <a:gridCol w="928693"/>
              </a:tblGrid>
              <a:tr h="48629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00" b="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потребителя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жителей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Подключение к ГРС,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ГГРП</a:t>
                      </a:r>
                      <a:endParaRPr lang="en-US" sz="1000" b="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  <a:tr h="20438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в/ч 40283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ГРС-10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  <a:tr h="20438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г.Обь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данных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ГРС-9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  <a:tr h="324195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«Альянсстрой-1» и ЖСК «Ключевой»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данных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  <a:tr h="20438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«Альянсстрой-2»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данных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  <a:tr h="204381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с.о.Искорка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данных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ГРС-6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  <a:tr h="324195">
                <a:tc>
                  <a:txBody>
                    <a:bodyPr/>
                    <a:lstStyle/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ЗАО «Верх-Тулинское»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11000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ГРС-8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  <a:tr h="405244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 hMerge="1">
                  <a:txBody>
                    <a:bodyPr/>
                    <a:lstStyle/>
                    <a:p>
                      <a:pPr indent="16065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108600</a:t>
                      </a:r>
                      <a:endParaRPr lang="ru-RU" sz="10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43042" y="285728"/>
            <a:ext cx="591379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Характеристика  ГРС  по  расчетным  данным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71604" y="1071546"/>
          <a:ext cx="6000793" cy="5121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1779"/>
                <a:gridCol w="772640"/>
                <a:gridCol w="1378320"/>
                <a:gridCol w="1250914"/>
                <a:gridCol w="997140"/>
              </a:tblGrid>
              <a:tr h="345749">
                <a:tc rowSpan="2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на схеме и местонахождение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Давление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на выходе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кгс/см2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Максимально-часовой расход </a:t>
                      </a: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газа</a:t>
                      </a:r>
                      <a:endParaRPr lang="en-US" sz="900" kern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м3/час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Годовой расход газа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тыс.м3/час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Существ.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номинальная производительность часовая, м3/час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242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(только потребители Новосибирского района)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98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ГРС-2 </a:t>
                      </a: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г.Новосибирск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новый 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блок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9315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13394*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(*-без учета города)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18167,03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26347,59*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101000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55794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ГРС-3 г.Новосибирск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2336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(*-без учета города)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4509,00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101000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55794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ГРС-4 г.Новосибирск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существующ. 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29070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(*-без учета города)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62698,78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101000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55794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ГРС-5 г.Новосибирск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3547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(*-без учета города)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8481,31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101000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94983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ГРС-6 г.Новосибирск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новый блок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33181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(*-без учета города)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69995,38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426000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0572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ГРС-7 п.Кольцово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18880*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(*-без п.Кольцово)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39162,76*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55794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ГРС-8 с.Верх-Тула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новый 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блок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8174</a:t>
                      </a:r>
                      <a:endParaRPr lang="ru-RU" sz="900" kern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70046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17341,18</a:t>
                      </a:r>
                      <a:endParaRPr lang="ru-RU" sz="900" kern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318603,42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0572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ГРС-9 с.Толмачево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14764*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(*-без г.Обь)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41984,87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0572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ГРС-10 с.Плотниково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6946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15231,16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0572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ГРС-11 </a:t>
                      </a: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п.Криводановка</a:t>
                      </a:r>
                      <a:endParaRPr lang="ru-RU" sz="900" kern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29493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17376,31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0572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ГРС-12 </a:t>
                      </a: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Кудряшовская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 зона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существующ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20281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48204,45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0572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ГРС р.п.Чик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Коченевского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898*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(*-без учета </a:t>
                      </a:r>
                      <a:r>
                        <a:rPr lang="ru-RU" sz="900" kern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Коченевского</a:t>
                      </a: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 р-на)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>
                          <a:latin typeface="Times New Roman" pitchFamily="18" charset="0"/>
                          <a:cs typeface="Times New Roman" pitchFamily="18" charset="0"/>
                        </a:rPr>
                        <a:t>1714,79*</a:t>
                      </a:r>
                      <a:endParaRPr lang="ru-RU" sz="900" kern="0" baseline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1975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kern="0" baseline="0" dirty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262206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689818,03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900" kern="0" baseline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sveta.SIBNIIGAZ\Desktop\ГРС-2.jpg"/>
          <p:cNvPicPr>
            <a:picLocks noChangeAspect="1" noChangeArrowheads="1"/>
          </p:cNvPicPr>
          <p:nvPr/>
        </p:nvPicPr>
        <p:blipFill>
          <a:blip r:embed="rId3"/>
          <a:srcRect l="34669" t="22626" r="27382" b="33074"/>
          <a:stretch>
            <a:fillRect/>
          </a:stretch>
        </p:blipFill>
        <p:spPr bwMode="auto">
          <a:xfrm>
            <a:off x="571472" y="1214422"/>
            <a:ext cx="5786478" cy="4429156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6411290" y="1928802"/>
            <a:ext cx="2702230" cy="2330000"/>
            <a:chOff x="6000760" y="3143248"/>
            <a:chExt cx="2702230" cy="2330000"/>
          </a:xfrm>
        </p:grpSpPr>
        <p:grpSp>
          <p:nvGrpSpPr>
            <p:cNvPr id="7" name="Группа 32"/>
            <p:cNvGrpSpPr/>
            <p:nvPr/>
          </p:nvGrpSpPr>
          <p:grpSpPr>
            <a:xfrm>
              <a:off x="6000760" y="3143248"/>
              <a:ext cx="2361103" cy="2330000"/>
              <a:chOff x="6665608" y="1428736"/>
              <a:chExt cx="2361103" cy="2330000"/>
            </a:xfrm>
          </p:grpSpPr>
          <p:grpSp>
            <p:nvGrpSpPr>
              <p:cNvPr id="14" name="Группа 6"/>
              <p:cNvGrpSpPr/>
              <p:nvPr/>
            </p:nvGrpSpPr>
            <p:grpSpPr>
              <a:xfrm>
                <a:off x="6685614" y="1428736"/>
                <a:ext cx="2341097" cy="2330000"/>
                <a:chOff x="6830394" y="357166"/>
                <a:chExt cx="2341097" cy="2330000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7217110" y="357166"/>
                  <a:ext cx="1532792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b="1" dirty="0" smtClean="0"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  <a:endParaRPr lang="ru-RU" sz="10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6830394" y="749602"/>
                  <a:ext cx="32252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>
                      <a:solidFill>
                        <a:srgbClr val="663300"/>
                      </a:solidFill>
                      <a:sym typeface="Wingdings 3"/>
                    </a:rPr>
                    <a:t></a:t>
                  </a:r>
                  <a:endParaRPr lang="ru-RU" sz="1200" dirty="0">
                    <a:solidFill>
                      <a:srgbClr val="663300"/>
                    </a:solidFill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6953268" y="749602"/>
                  <a:ext cx="32252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>
                      <a:solidFill>
                        <a:srgbClr val="00FF00"/>
                      </a:solidFill>
                      <a:sym typeface="Wingdings 3"/>
                    </a:rPr>
                    <a:t></a:t>
                  </a:r>
                  <a:endParaRPr lang="ru-RU" sz="1200" dirty="0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7217110" y="714356"/>
                  <a:ext cx="195438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Газораспределительная станция</a:t>
                  </a:r>
                </a:p>
                <a:p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существующий и дополнительный блок</a:t>
                  </a:r>
                  <a:endParaRPr lang="ru-RU" sz="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6937074" y="1725920"/>
                  <a:ext cx="214314" cy="1588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Box 23"/>
                <p:cNvSpPr txBox="1"/>
                <p:nvPr/>
              </p:nvSpPr>
              <p:spPr>
                <a:xfrm>
                  <a:off x="6951360" y="1010586"/>
                  <a:ext cx="31931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rgbClr val="E68900"/>
                      </a:solidFill>
                      <a:latin typeface="Times New Roman" pitchFamily="18" charset="0"/>
                      <a:cs typeface="Times New Roman" pitchFamily="18" charset="0"/>
                      <a:sym typeface="Wingdings"/>
                    </a:rPr>
                    <a:t></a:t>
                  </a:r>
                  <a:endParaRPr lang="ru-RU" sz="1400" b="1" dirty="0">
                    <a:ln>
                      <a:solidFill>
                        <a:schemeClr val="tx1"/>
                      </a:solidFill>
                    </a:ln>
                    <a:solidFill>
                      <a:srgbClr val="E689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7212479" y="1054402"/>
                  <a:ext cx="175080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800" dirty="0" err="1" smtClean="0">
                      <a:latin typeface="Times New Roman" pitchFamily="18" charset="0"/>
                      <a:cs typeface="Times New Roman" pitchFamily="18" charset="0"/>
                    </a:rPr>
                    <a:t>Газоснабжаемый</a:t>
                  </a:r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 населенный пункт</a:t>
                  </a:r>
                  <a:endParaRPr lang="ru-RU" sz="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6890400" y="2460298"/>
                  <a:ext cx="34176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 smtClean="0">
                      <a:latin typeface="Times New Roman" pitchFamily="18" charset="0"/>
                      <a:cs typeface="Times New Roman" pitchFamily="18" charset="0"/>
                    </a:rPr>
                    <a:t>d</a:t>
                  </a:r>
                  <a:r>
                    <a:rPr lang="ru-RU" sz="800" b="1" dirty="0" smtClean="0">
                      <a:latin typeface="Times New Roman" pitchFamily="18" charset="0"/>
                      <a:cs typeface="Times New Roman" pitchFamily="18" charset="0"/>
                    </a:rPr>
                    <a:t>50</a:t>
                  </a:r>
                  <a:endParaRPr lang="ru-RU" sz="8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7227719" y="2471722"/>
                  <a:ext cx="181972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800" dirty="0" smtClean="0">
                      <a:latin typeface="Times New Roman" pitchFamily="18" charset="0"/>
                      <a:cs typeface="Times New Roman" pitchFamily="18" charset="0"/>
                    </a:rPr>
                    <a:t>Диаметр газопровода (условный), мм</a:t>
                  </a:r>
                  <a:endParaRPr lang="ru-RU" sz="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>
                  <a:off x="7200920" y="88327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>
                  <a:off x="7193300" y="143953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>
                  <a:off x="7200920" y="172147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>
                  <a:off x="7200920" y="116521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>
                  <a:off x="7216160" y="2567290"/>
                  <a:ext cx="71438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6778958" y="2523170"/>
                <a:ext cx="214314" cy="1588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6665608" y="2082156"/>
                <a:ext cx="3193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n>
                      <a:solidFill>
                        <a:schemeClr val="tx1"/>
                      </a:solidFill>
                    </a:ln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</a:t>
                </a:r>
                <a:endParaRPr lang="ru-RU" sz="1400" b="1" dirty="0">
                  <a:ln>
                    <a:solidFill>
                      <a:schemeClr val="tx1"/>
                    </a:solidFill>
                  </a:ln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067568" y="2357430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кгс/см² существующий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078996" y="2898454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12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 кгс/см² перспективный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8" name="Прямая соединительная линия 7"/>
            <p:cNvCxnSpPr/>
            <p:nvPr/>
          </p:nvCxnSpPr>
          <p:spPr>
            <a:xfrm>
              <a:off x="6141728" y="4784394"/>
              <a:ext cx="214314" cy="1588"/>
            </a:xfrm>
            <a:prstGeom prst="line">
              <a:avLst/>
            </a:prstGeom>
            <a:ln w="127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6410375" y="4333880"/>
              <a:ext cx="22926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давления переводимый с</a:t>
              </a:r>
              <a:endParaRPr lang="ru-RU" sz="8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на 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12 кгс/см²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6397954" y="4779944"/>
              <a:ext cx="7143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6106486" y="4958700"/>
              <a:ext cx="2984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n>
                    <a:solidFill>
                      <a:schemeClr val="tx1"/>
                    </a:solidFill>
                  </a:ln>
                  <a:solidFill>
                    <a:srgbClr val="FF00FF"/>
                  </a:solidFill>
                  <a:sym typeface="Wingdings 2"/>
                </a:rPr>
                <a:t></a:t>
              </a:r>
              <a:endParaRPr lang="ru-RU" sz="1000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17133" y="4920596"/>
              <a:ext cx="17027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Головной газорегуляторный пункт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перспективный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382714" y="5077124"/>
              <a:ext cx="7143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500298" y="428604"/>
            <a:ext cx="426270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Схема  газоснабжения  от  ГРС - 2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sveta.SIBNIIGAZ\Desktop\ГРС-4.jpg"/>
          <p:cNvPicPr>
            <a:picLocks noChangeAspect="1" noChangeArrowheads="1"/>
          </p:cNvPicPr>
          <p:nvPr/>
        </p:nvPicPr>
        <p:blipFill>
          <a:blip r:embed="rId3"/>
          <a:srcRect l="36939" t="28501" r="27923" b="26484"/>
          <a:stretch>
            <a:fillRect/>
          </a:stretch>
        </p:blipFill>
        <p:spPr bwMode="auto">
          <a:xfrm>
            <a:off x="1643042" y="1571612"/>
            <a:ext cx="4429156" cy="3720491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6572264" y="2285992"/>
            <a:ext cx="2229440" cy="1689920"/>
            <a:chOff x="6665608" y="1428736"/>
            <a:chExt cx="2229440" cy="1689920"/>
          </a:xfrm>
        </p:grpSpPr>
        <p:grpSp>
          <p:nvGrpSpPr>
            <p:cNvPr id="8" name="Группа 6"/>
            <p:cNvGrpSpPr/>
            <p:nvPr/>
          </p:nvGrpSpPr>
          <p:grpSpPr>
            <a:xfrm>
              <a:off x="6738000" y="1428736"/>
              <a:ext cx="2157048" cy="1689920"/>
              <a:chOff x="6882780" y="357166"/>
              <a:chExt cx="2157048" cy="1689920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7217110" y="357166"/>
                <a:ext cx="153279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 smtClean="0"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  <a:endParaRPr lang="ru-RU" sz="1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891354" y="749602"/>
                <a:ext cx="3225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dirty="0" smtClean="0">
                    <a:solidFill>
                      <a:srgbClr val="663300"/>
                    </a:solidFill>
                    <a:sym typeface="Wingdings 3"/>
                  </a:rPr>
                  <a:t></a:t>
                </a:r>
                <a:endParaRPr lang="ru-RU" sz="12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232350" y="714356"/>
                <a:ext cx="15792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Газораспределительная станция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существующая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217110" y="1543040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кгс/см² проектируемый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951360" y="1010586"/>
                <a:ext cx="3193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n>
                      <a:solidFill>
                        <a:schemeClr val="tx1"/>
                      </a:solidFill>
                    </a:ln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</a:t>
                </a:r>
                <a:endParaRPr lang="ru-RU" sz="1400" b="1" dirty="0">
                  <a:ln>
                    <a:solidFill>
                      <a:schemeClr val="tx1"/>
                    </a:solidFill>
                  </a:ln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212479" y="1054402"/>
                <a:ext cx="17508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err="1" smtClean="0">
                    <a:latin typeface="Times New Roman" pitchFamily="18" charset="0"/>
                    <a:cs typeface="Times New Roman" pitchFamily="18" charset="0"/>
                  </a:rPr>
                  <a:t>Газоснабжаемый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 населенный пункт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882780" y="1820218"/>
                <a:ext cx="34176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ru-RU" sz="800" b="1" dirty="0" smtClean="0">
                    <a:latin typeface="Times New Roman" pitchFamily="18" charset="0"/>
                    <a:cs typeface="Times New Roman" pitchFamily="18" charset="0"/>
                  </a:rPr>
                  <a:t>50</a:t>
                </a:r>
                <a:endParaRPr lang="ru-RU" sz="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220099" y="1831642"/>
                <a:ext cx="181972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Диаметр газопровода (условный), мм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7200920" y="8832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7193300" y="143953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7200920" y="170623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7200920" y="116521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7208540" y="192721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" name="Прямая соединительная линия 8"/>
            <p:cNvCxnSpPr/>
            <p:nvPr/>
          </p:nvCxnSpPr>
          <p:spPr>
            <a:xfrm>
              <a:off x="6778958" y="2523170"/>
              <a:ext cx="214314" cy="1588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784674" y="2774630"/>
              <a:ext cx="214314" cy="1588"/>
            </a:xfrm>
            <a:prstGeom prst="line">
              <a:avLst/>
            </a:prstGeom>
            <a:ln w="127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6665608" y="2082156"/>
              <a:ext cx="319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n>
                    <a:solidFill>
                      <a:schemeClr val="tx1"/>
                    </a:solidFill>
                  </a:ln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  <a:sym typeface="Wingdings"/>
                </a:rPr>
                <a:t></a:t>
              </a:r>
              <a:endParaRPr lang="ru-RU" sz="1400" b="1" dirty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67568" y="2357430"/>
              <a:ext cx="1545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существующий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500298" y="357166"/>
            <a:ext cx="426270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Схема  газоснабжения  от  ГРС - 4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43042" y="5572140"/>
            <a:ext cx="37882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* Диаметры газопроводов не указаны из-за отсутствия исходных данных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veta.SIBNIIGAZ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sveta.SIBNIIGAZ\Desktop\ГРС-6.jpg"/>
          <p:cNvPicPr>
            <a:picLocks noChangeAspect="1" noChangeArrowheads="1"/>
          </p:cNvPicPr>
          <p:nvPr/>
        </p:nvPicPr>
        <p:blipFill>
          <a:blip r:embed="rId3"/>
          <a:srcRect l="34201" t="10130" r="8173" b="34852"/>
          <a:stretch>
            <a:fillRect/>
          </a:stretch>
        </p:blipFill>
        <p:spPr bwMode="auto">
          <a:xfrm>
            <a:off x="285720" y="1071546"/>
            <a:ext cx="6215106" cy="3890771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8" name="Группа 7"/>
          <p:cNvGrpSpPr/>
          <p:nvPr/>
        </p:nvGrpSpPr>
        <p:grpSpPr>
          <a:xfrm>
            <a:off x="6643702" y="1785926"/>
            <a:ext cx="2239914" cy="1979480"/>
            <a:chOff x="6662754" y="1428736"/>
            <a:chExt cx="2239914" cy="1979480"/>
          </a:xfrm>
        </p:grpSpPr>
        <p:grpSp>
          <p:nvGrpSpPr>
            <p:cNvPr id="9" name="Группа 6"/>
            <p:cNvGrpSpPr/>
            <p:nvPr/>
          </p:nvGrpSpPr>
          <p:grpSpPr>
            <a:xfrm>
              <a:off x="6662754" y="1428736"/>
              <a:ext cx="2239914" cy="1979480"/>
              <a:chOff x="6807534" y="357166"/>
              <a:chExt cx="2239914" cy="197948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7217110" y="357166"/>
                <a:ext cx="153279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b="1" dirty="0" smtClean="0"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  <a:endParaRPr lang="ru-RU" sz="1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807534" y="749602"/>
                <a:ext cx="3225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dirty="0" smtClean="0">
                    <a:solidFill>
                      <a:srgbClr val="663300"/>
                    </a:solidFill>
                    <a:sym typeface="Wingdings 3"/>
                  </a:rPr>
                  <a:t></a:t>
                </a:r>
                <a:endParaRPr lang="ru-RU" sz="12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239970" y="714356"/>
                <a:ext cx="15792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Газораспределительная станция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существующая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6891354" y="1725920"/>
                <a:ext cx="214314" cy="1588"/>
              </a:xfrm>
              <a:prstGeom prst="line">
                <a:avLst/>
              </a:prstGeom>
              <a:ln w="12700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7224730" y="1832600"/>
                <a:ext cx="154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Газопровод высокого давления</a:t>
                </a:r>
              </a:p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Р до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6 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кгс/см² проектируемый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951360" y="1010586"/>
                <a:ext cx="3193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n>
                      <a:solidFill>
                        <a:schemeClr val="tx1"/>
                      </a:solidFill>
                    </a:ln>
                    <a:solidFill>
                      <a:srgbClr val="E68900"/>
                    </a:solidFill>
                    <a:latin typeface="Times New Roman" pitchFamily="18" charset="0"/>
                    <a:cs typeface="Times New Roman" pitchFamily="18" charset="0"/>
                    <a:sym typeface="Wingdings"/>
                  </a:rPr>
                  <a:t></a:t>
                </a:r>
                <a:endParaRPr lang="ru-RU" sz="1400" b="1" dirty="0">
                  <a:ln>
                    <a:solidFill>
                      <a:schemeClr val="tx1"/>
                    </a:solidFill>
                  </a:ln>
                  <a:solidFill>
                    <a:srgbClr val="E689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7212479" y="1054402"/>
                <a:ext cx="17508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err="1" smtClean="0">
                    <a:latin typeface="Times New Roman" pitchFamily="18" charset="0"/>
                    <a:cs typeface="Times New Roman" pitchFamily="18" charset="0"/>
                  </a:rPr>
                  <a:t>Газоснабжаемый</a:t>
                </a:r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 населенный пункт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844680" y="2109778"/>
                <a:ext cx="34176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ru-RU" sz="800" b="1" dirty="0" smtClean="0">
                    <a:latin typeface="Times New Roman" pitchFamily="18" charset="0"/>
                    <a:cs typeface="Times New Roman" pitchFamily="18" charset="0"/>
                  </a:rPr>
                  <a:t>50</a:t>
                </a:r>
                <a:endParaRPr lang="ru-RU" sz="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7227719" y="2121202"/>
                <a:ext cx="181972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dirty="0" smtClean="0">
                    <a:latin typeface="Times New Roman" pitchFamily="18" charset="0"/>
                    <a:cs typeface="Times New Roman" pitchFamily="18" charset="0"/>
                  </a:rPr>
                  <a:t>Диаметр газопровода (условный), мм</a:t>
                </a: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7200920" y="8832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7193300" y="143953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7200920" y="17214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7208540" y="199579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7200920" y="116521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7216160" y="2216770"/>
                <a:ext cx="71438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Прямая соединительная линия 9"/>
            <p:cNvCxnSpPr/>
            <p:nvPr/>
          </p:nvCxnSpPr>
          <p:spPr>
            <a:xfrm>
              <a:off x="6733238" y="2523170"/>
              <a:ext cx="214314" cy="1588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6761814" y="3064190"/>
              <a:ext cx="214314" cy="1588"/>
            </a:xfrm>
            <a:prstGeom prst="line">
              <a:avLst/>
            </a:prstGeom>
            <a:ln w="127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6665608" y="2082156"/>
              <a:ext cx="319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n>
                    <a:solidFill>
                      <a:schemeClr val="tx1"/>
                    </a:solidFill>
                  </a:ln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  <a:sym typeface="Wingdings"/>
                </a:rPr>
                <a:t></a:t>
              </a:r>
              <a:endParaRPr lang="ru-RU" sz="1400" b="1" dirty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67568" y="2357430"/>
              <a:ext cx="1545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существующий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082808" y="2635562"/>
              <a:ext cx="1545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Газопровод высокого давления</a:t>
              </a:r>
            </a:p>
            <a:p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Р до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6 кгс/см² перспективный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500826" y="2443158"/>
            <a:ext cx="319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</a:t>
            </a:r>
            <a:endParaRPr lang="ru-RU" sz="1400" b="1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00298" y="285728"/>
            <a:ext cx="426270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ok Antiqua" pitchFamily="18" charset="0"/>
              </a:rPr>
              <a:t>Схема  газоснабжения  от  ГРС - 6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</TotalTime>
  <Words>1190</Words>
  <Application>Microsoft Office PowerPoint</Application>
  <PresentationFormat>Экран (4:3)</PresentationFormat>
  <Paragraphs>568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sveta</cp:lastModifiedBy>
  <cp:revision>71</cp:revision>
  <dcterms:created xsi:type="dcterms:W3CDTF">2008-03-03T05:46:24Z</dcterms:created>
  <dcterms:modified xsi:type="dcterms:W3CDTF">2008-03-18T10:14:06Z</dcterms:modified>
</cp:coreProperties>
</file>