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7" r:id="rId25"/>
    <p:sldId id="348" r:id="rId26"/>
    <p:sldId id="349" r:id="rId27"/>
    <p:sldId id="350" r:id="rId28"/>
    <p:sldId id="351" r:id="rId29"/>
    <p:sldId id="352" r:id="rId30"/>
    <p:sldId id="300" r:id="rId31"/>
    <p:sldId id="298" r:id="rId32"/>
  </p:sldIdLst>
  <p:sldSz cx="9144000" cy="6858000" type="screen4x3"/>
  <p:notesSz cx="6761163" cy="9942513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537" autoAdjust="0"/>
    <p:restoredTop sz="93319" autoAdjust="0"/>
  </p:normalViewPr>
  <p:slideViewPr>
    <p:cSldViewPr>
      <p:cViewPr varScale="1">
        <p:scale>
          <a:sx n="74" d="100"/>
          <a:sy n="74" d="100"/>
        </p:scale>
        <p:origin x="1308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5EE8B9-7754-499F-9E4F-DE0E945344DB}" type="datetimeFigureOut">
              <a:rPr lang="ru-RU"/>
              <a:pPr>
                <a:defRPr/>
              </a:pPr>
              <a:t>16.05.2018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72A62F-F50A-4B9D-A136-8C81FCD12DF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590720078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934658-3433-4F99-B505-5FB206D233E7}" type="datetimeFigureOut">
              <a:rPr lang="ru-RU"/>
              <a:pPr>
                <a:defRPr/>
              </a:pPr>
              <a:t>16.05.2018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BBDC96-A8D1-4842-A512-5151A5E500E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059300920"/>
      </p:ext>
    </p:extLst>
  </p:cSld>
  <p:clrMapOvr>
    <a:masterClrMapping/>
  </p:clrMapOvr>
  <p:transition spd="slow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6C53B5-C346-4EBF-8898-3017978F0E0C}" type="datetimeFigureOut">
              <a:rPr lang="ru-RU"/>
              <a:pPr>
                <a:defRPr/>
              </a:pPr>
              <a:t>16.05.2018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0C25C3-9528-460C-8299-8D2D6B25796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59751677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09455D-823A-40F5-92E9-9823885FC26D}" type="datetimeFigureOut">
              <a:rPr lang="ru-RU"/>
              <a:pPr>
                <a:defRPr/>
              </a:pPr>
              <a:t>16.05.2018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193F27-0578-43CF-BF4B-9767D3C2703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71756668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6BB72C-53E6-4076-9588-8F293C4EFBF2}" type="datetimeFigureOut">
              <a:rPr lang="ru-RU"/>
              <a:pPr>
                <a:defRPr/>
              </a:pPr>
              <a:t>16.05.2018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F7D64C-D9AE-4B79-8A1B-0222B32DF45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54559884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84DCE5-6C27-41DF-8155-B68BB8414CC1}" type="datetimeFigureOut">
              <a:rPr lang="ru-RU"/>
              <a:pPr>
                <a:defRPr/>
              </a:pPr>
              <a:t>16.05.2018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A29987-7DF6-4A43-8E21-1ECC68ADDB9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247154320"/>
      </p:ext>
    </p:extLst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4375ED-D06F-421E-BED6-7AA40ECCE218}" type="datetimeFigureOut">
              <a:rPr lang="ru-RU"/>
              <a:pPr>
                <a:defRPr/>
              </a:pPr>
              <a:t>16.05.2018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734C2F-A9B1-4094-BCEA-5CC2A01BFC3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50480108"/>
      </p:ext>
    </p:extLst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63DAED-1EDA-46E8-BABD-5D1BB830EC99}" type="datetimeFigureOut">
              <a:rPr lang="ru-RU"/>
              <a:pPr>
                <a:defRPr/>
              </a:pPr>
              <a:t>16.05.2018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03942F-B8C7-4406-84A4-146DA0AB34F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214033688"/>
      </p:ext>
    </p:extLst>
  </p:cSld>
  <p:clrMapOvr>
    <a:masterClrMapping/>
  </p:clrMapOvr>
  <p:transition spd="slow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C1EA7F-1AA2-4190-AC33-512237F2AB02}" type="datetimeFigureOut">
              <a:rPr lang="ru-RU"/>
              <a:pPr>
                <a:defRPr/>
              </a:pPr>
              <a:t>16.05.2018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492EF6-0EBB-4AE6-8672-F49336504F1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63998994"/>
      </p:ext>
    </p:extLst>
  </p:cSld>
  <p:clrMapOvr>
    <a:masterClrMapping/>
  </p:clrMapOvr>
  <p:transition spd="slow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9EC34B-094E-4C56-BE9D-AFE32B9712B7}" type="datetimeFigureOut">
              <a:rPr lang="ru-RU"/>
              <a:pPr>
                <a:defRPr/>
              </a:pPr>
              <a:t>16.05.2018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4FA13F-5030-4D16-8A3C-F6C6A10A750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520339527"/>
      </p:ext>
    </p:extLst>
  </p:cSld>
  <p:clrMapOvr>
    <a:masterClrMapping/>
  </p:clrMapOvr>
  <p:transition spd="slow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536881-D403-487B-B304-619C6B0AC8C2}" type="datetimeFigureOut">
              <a:rPr lang="ru-RU"/>
              <a:pPr>
                <a:defRPr/>
              </a:pPr>
              <a:t>16.05.2018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4DD478-5D3D-4F62-B803-E06D8E4041E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84904904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1AFF35B-07BF-4CEE-B48B-B1E431B5E295}" type="datetimeFigureOut">
              <a:rPr lang="ru-RU"/>
              <a:pPr>
                <a:defRPr/>
              </a:pPr>
              <a:t>16.05.2018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8DAD7F1-4200-463E-B2F1-6F7D9E6E810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47664" y="2028904"/>
            <a:ext cx="6660232" cy="4247317"/>
          </a:xfrm>
          <a:prstGeom prst="rect">
            <a:avLst/>
          </a:prstGeom>
          <a:effectLst>
            <a:softEdge rad="127000"/>
          </a:effectLst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i="1" dirty="0" smtClean="0">
                <a:ln w="17780" cmpd="sng">
                  <a:solidFill>
                    <a:schemeClr val="accent6">
                      <a:lumMod val="75000"/>
                    </a:schemeClr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Участники Великой Отечественной войны</a:t>
            </a:r>
            <a:endParaRPr lang="ru-RU" sz="5400" b="1" i="1" dirty="0">
              <a:ln w="17780" cmpd="sng">
                <a:solidFill>
                  <a:schemeClr val="accent6">
                    <a:lumMod val="75000"/>
                  </a:schemeClr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+mn-lt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i="1" dirty="0">
                <a:ln w="17780" cmpd="sng">
                  <a:solidFill>
                    <a:schemeClr val="accent6">
                      <a:lumMod val="75000"/>
                    </a:schemeClr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1941 – 1945 гг</a:t>
            </a:r>
            <a:r>
              <a:rPr lang="ru-RU" sz="5400" b="1" i="1" dirty="0" smtClean="0">
                <a:ln w="17780" cmpd="sng">
                  <a:solidFill>
                    <a:schemeClr val="accent6">
                      <a:lumMod val="75000"/>
                    </a:schemeClr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. 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i="1" smtClean="0">
                <a:ln w="17780" cmpd="sng">
                  <a:solidFill>
                    <a:schemeClr val="accent6">
                      <a:lumMod val="75000"/>
                    </a:schemeClr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часть </a:t>
            </a:r>
            <a:r>
              <a:rPr lang="ru-RU" sz="5400" b="1" i="1" dirty="0" smtClean="0">
                <a:ln w="17780" cmpd="sng">
                  <a:solidFill>
                    <a:schemeClr val="accent6">
                      <a:lumMod val="75000"/>
                    </a:schemeClr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2</a:t>
            </a:r>
            <a:r>
              <a:rPr lang="ru-RU" sz="5400" b="1" i="1" dirty="0" smtClean="0">
                <a:ln w="17780" cmpd="sng">
                  <a:solidFill>
                    <a:schemeClr val="accent6">
                      <a:lumMod val="75000"/>
                    </a:schemeClr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 </a:t>
            </a:r>
            <a:endParaRPr lang="ru-RU" sz="5400" b="1" i="1" dirty="0" smtClean="0">
              <a:ln w="17780" cmpd="sng">
                <a:solidFill>
                  <a:schemeClr val="accent6">
                    <a:lumMod val="75000"/>
                  </a:schemeClr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+mn-lt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724127" y="5333151"/>
            <a:ext cx="2533927" cy="276999"/>
          </a:xfrm>
          <a:prstGeom prst="rect">
            <a:avLst/>
          </a:prstGeom>
          <a:solidFill>
            <a:srgbClr val="FFFFDD">
              <a:alpha val="43137"/>
            </a:srgbClr>
          </a:solidFill>
          <a:effectLst>
            <a:softEdge rad="317500"/>
          </a:effectLst>
        </p:spPr>
        <p:txBody>
          <a:bodyPr>
            <a:spAutoFit/>
          </a:bodyPr>
          <a:lstStyle>
            <a:defPPr>
              <a:defRPr lang="ru-RU"/>
            </a:defPPr>
            <a:lvl1pPr algn="ctr">
              <a:defRPr sz="2400" b="1" i="1">
                <a:solidFill>
                  <a:srgbClr val="002060"/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1200" dirty="0" smtClean="0">
              <a:solidFill>
                <a:schemeClr val="tx1"/>
              </a:solidFill>
              <a:latin typeface="+mn-lt"/>
            </a:endParaRPr>
          </a:p>
        </p:txBody>
      </p:sp>
      <p:pic>
        <p:nvPicPr>
          <p:cNvPr id="9" name="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95536" y="6165304"/>
            <a:ext cx="487363" cy="487363"/>
          </a:xfrm>
          <a:prstGeom prst="rect">
            <a:avLst/>
          </a:prstGeom>
        </p:spPr>
      </p:pic>
    </p:spTree>
  </p:cSld>
  <p:clrMapOvr>
    <a:masterClrMapping/>
  </p:clrMapOvr>
  <p:transition spd="slow" advTm="2962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  <p:extLst mod="1">
    <p:ext uri="{E180D4A7-C9FB-4DFB-919C-405C955672EB}">
      <p14:showEvtLst xmlns:p14="http://schemas.microsoft.com/office/powerpoint/2010/main">
        <p14:playEvt time="0" objId="9"/>
      </p14:showEvtLst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097" y="836712"/>
            <a:ext cx="4572000" cy="612475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Козенко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Борис Александрович –</a:t>
            </a:r>
          </a:p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лейтенант. 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Советской армии </a:t>
            </a:r>
          </a:p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1938 г.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Участвовал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Великой Отечественной войне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1941 по 1945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г.г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 составе </a:t>
            </a:r>
          </a:p>
          <a:p>
            <a:pPr algn="ctr"/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Волховского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Карельского </a:t>
            </a:r>
          </a:p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фронтов. Награжден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медалями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«За оборону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Советского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Заполярья», «За победу </a:t>
            </a:r>
          </a:p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над Германией». В мирное 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время награжден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медалью </a:t>
            </a:r>
          </a:p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«Ветеран труда», 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юбилейными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медалями. 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984" y="188640"/>
            <a:ext cx="4569972" cy="6093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4065344"/>
      </p:ext>
    </p:extLst>
  </p:cSld>
  <p:clrMapOvr>
    <a:masterClrMapping/>
  </p:clrMapOvr>
  <p:transition spd="slow" advTm="18457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0101" y="879409"/>
            <a:ext cx="4572000" cy="538609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Козырь </a:t>
            </a:r>
          </a:p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Сергей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Наумович – </a:t>
            </a:r>
          </a:p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рядовой. 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Участвовал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Великой Отечественной войне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1941 по 1943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г.г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 составе </a:t>
            </a:r>
          </a:p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Сталинградского и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1-го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Украинского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фронтов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Защищал Сталинград,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освобождал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Харьков.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Награжден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медалями </a:t>
            </a:r>
          </a:p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«За победу над Германией». </a:t>
            </a:r>
          </a:p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мирное время награжден </a:t>
            </a:r>
          </a:p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юбилейными медалями. 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0091" y="332656"/>
            <a:ext cx="4371950" cy="5829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6005705"/>
      </p:ext>
    </p:extLst>
  </p:cSld>
  <p:clrMapOvr>
    <a:masterClrMapping/>
  </p:clrMapOvr>
  <p:transition spd="slow" advTm="18574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1196752"/>
            <a:ext cx="4572000" cy="449353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Кокорев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Николай Степанович. </a:t>
            </a:r>
            <a:endParaRPr lang="ru-RU" sz="2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составе войск 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1-го Белорусского фронта 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принимал участие в </a:t>
            </a:r>
          </a:p>
          <a:p>
            <a:pPr algn="ctr"/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боевых действиях 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сентября 1944 по 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май 1945 </a:t>
            </a:r>
            <a:r>
              <a:rPr lang="ru-RU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г.г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Награжден 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медалями </a:t>
            </a:r>
          </a:p>
          <a:p>
            <a:pPr algn="ctr"/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отвагу», </a:t>
            </a:r>
            <a:endParaRPr lang="ru-RU" sz="2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победу над Германией». 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5010" y="476672"/>
            <a:ext cx="4072232" cy="54296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1986552"/>
      </p:ext>
    </p:extLst>
  </p:cSld>
  <p:clrMapOvr>
    <a:masterClrMapping/>
  </p:clrMapOvr>
  <p:transition spd="slow" advTm="13728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548680"/>
            <a:ext cx="4572000" cy="612475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Кононенко </a:t>
            </a:r>
          </a:p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Матвей Яковлевич. 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военные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годы работал </a:t>
            </a:r>
          </a:p>
          <a:p>
            <a:pPr algn="ctr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советских и партийных органах.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Награжден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медалями «За доблестный труд в ознаменование 100-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летия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со дня рождения 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В.И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Ленина», 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доблестный труд в Великой Отечественной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войне», «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30 лет Победы»,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Ветеран труда» 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2010" y="332656"/>
            <a:ext cx="4266474" cy="5688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1206752"/>
      </p:ext>
    </p:extLst>
  </p:cSld>
  <p:clrMapOvr>
    <a:masterClrMapping/>
  </p:clrMapOvr>
  <p:transition spd="slow" advTm="17650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332656"/>
            <a:ext cx="4374486" cy="5832648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07504" y="692696"/>
            <a:ext cx="4572000" cy="6001643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/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Литвинов </a:t>
            </a:r>
          </a:p>
          <a:p>
            <a:pPr lvl="0" algn="ctr"/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Иван Иванович – </a:t>
            </a:r>
          </a:p>
          <a:p>
            <a:pPr lvl="0" algn="ctr"/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гвардии ст. лейтенант. </a:t>
            </a:r>
            <a:endParaRPr lang="ru-RU"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endParaRPr lang="ru-RU"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Воевал с 1943 по 1945 </a:t>
            </a:r>
            <a:r>
              <a:rPr lang="ru-RU" sz="24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г.г</a:t>
            </a:r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в </a:t>
            </a:r>
          </a:p>
          <a:p>
            <a:pPr lvl="0" algn="ctr"/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составе Центрального, 1-го Белорусского, 1-го, 2-го, 3-го Украинского фронтов. Освобождал города Славута, Кременец, Броды, Львов, </a:t>
            </a:r>
          </a:p>
          <a:p>
            <a:pPr lvl="0" algn="ctr"/>
            <a:r>
              <a:rPr lang="ru-RU" sz="24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Жевуш</a:t>
            </a:r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Будапешт. Награжден орденами Отечественной войны </a:t>
            </a:r>
            <a:r>
              <a:rPr lang="en-US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</a:t>
            </a:r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степени, Красной Звезды, медалями </a:t>
            </a:r>
          </a:p>
          <a:p>
            <a:pPr lvl="0" algn="ctr"/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</a:t>
            </a:r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взятия Будапешта», </a:t>
            </a:r>
          </a:p>
          <a:p>
            <a:pPr lvl="0" algn="ctr"/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</a:t>
            </a:r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победу над Германией» </a:t>
            </a:r>
            <a:endParaRPr lang="ru-RU"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0092099"/>
      </p:ext>
    </p:extLst>
  </p:cSld>
  <p:clrMapOvr>
    <a:masterClrMapping/>
  </p:clrMapOvr>
  <p:transition spd="slow" advTm="18921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984" y="260648"/>
            <a:ext cx="4461960" cy="594928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79512" y="1752491"/>
            <a:ext cx="4067944" cy="44935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Воевал с 1943 г. в составе 63-й гвардейской механизированной бригады 2-го Украинского фронта. Освобождал Будапешт, Братиславу, Брно. За спасение командира награжден медалью «</a:t>
            </a:r>
            <a:r>
              <a:rPr lang="ru-RU" sz="2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</a:t>
            </a:r>
            <a:r>
              <a:rPr lang="ru-RU" sz="2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отвагу» имеет 10 боевых и юбилейных наград. </a:t>
            </a:r>
            <a:endParaRPr lang="ru-RU" sz="26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79512" y="459829"/>
            <a:ext cx="4572000" cy="1292662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/>
            <a:r>
              <a:rPr lang="ru-RU" sz="2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Мазепин </a:t>
            </a:r>
          </a:p>
          <a:p>
            <a:pPr lvl="0" algn="ctr"/>
            <a:r>
              <a:rPr lang="ru-RU" sz="2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Илья Яковлевич </a:t>
            </a:r>
            <a:r>
              <a:rPr lang="ru-RU" sz="2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endParaRPr lang="ru-RU" sz="26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2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старшина. </a:t>
            </a:r>
          </a:p>
        </p:txBody>
      </p:sp>
    </p:spTree>
    <p:extLst>
      <p:ext uri="{BB962C8B-B14F-4D97-AF65-F5344CB8AC3E}">
        <p14:creationId xmlns:p14="http://schemas.microsoft.com/office/powerpoint/2010/main" val="2921038134"/>
      </p:ext>
    </p:extLst>
  </p:cSld>
  <p:clrMapOvr>
    <a:masterClrMapping/>
  </p:clrMapOvr>
  <p:transition spd="slow" advTm="16602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3470" y="260648"/>
            <a:ext cx="4320480" cy="576064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683568" y="342021"/>
            <a:ext cx="4572000" cy="1292662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/>
            <a:r>
              <a:rPr lang="ru-RU" sz="2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Марченко </a:t>
            </a:r>
          </a:p>
          <a:p>
            <a:pPr lvl="0" algn="ctr"/>
            <a:r>
              <a:rPr lang="ru-RU" sz="2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Владилен Семенович – </a:t>
            </a:r>
          </a:p>
          <a:p>
            <a:pPr lvl="0" algn="ctr"/>
            <a:r>
              <a:rPr lang="ru-RU" sz="2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гвардии ст. лейтенант  </a:t>
            </a:r>
            <a:endParaRPr lang="ru-RU" sz="26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1716056"/>
            <a:ext cx="4514240" cy="56792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составе войск 1-го и 2-го Прибалтийского, 2-го Белорусского, 1-го Дальневосточного фронтов участвовал в освобождении городов Шауляй, Щецин, Гдыня, </a:t>
            </a:r>
            <a:r>
              <a:rPr lang="ru-RU" sz="26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Муданьцзян</a:t>
            </a:r>
            <a:r>
              <a:rPr lang="ru-RU" sz="2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Награжден медалями «За победу над Германией», </a:t>
            </a:r>
            <a:r>
              <a:rPr lang="ru-RU" sz="2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«За победу над </a:t>
            </a:r>
            <a:r>
              <a:rPr lang="ru-RU" sz="2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Японией». В мирное время награжден юбилейными медалями. </a:t>
            </a:r>
            <a:endParaRPr lang="ru-RU" sz="26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endParaRPr lang="ru-RU" sz="24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28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8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4563175"/>
      </p:ext>
    </p:extLst>
  </p:cSld>
  <p:clrMapOvr>
    <a:masterClrMapping/>
  </p:clrMapOvr>
  <p:transition spd="slow" advTm="18455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3450" y="260648"/>
            <a:ext cx="4428492" cy="5904656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67544" y="548680"/>
            <a:ext cx="3975906" cy="61093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3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Минкин </a:t>
            </a:r>
          </a:p>
          <a:p>
            <a:pPr lvl="0" algn="ctr"/>
            <a:r>
              <a:rPr lang="ru-RU" sz="23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Иван Семенович </a:t>
            </a:r>
          </a:p>
          <a:p>
            <a:pPr lvl="0" algn="ctr"/>
            <a:r>
              <a:rPr lang="ru-RU" sz="23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старшина. </a:t>
            </a:r>
          </a:p>
          <a:p>
            <a:pPr lvl="0" algn="ctr"/>
            <a:r>
              <a:rPr lang="ru-RU" sz="23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вооружённых силах с 1944 г. В составе 157-й </a:t>
            </a:r>
            <a:r>
              <a:rPr lang="ru-RU" sz="23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Неманской</a:t>
            </a:r>
            <a:r>
              <a:rPr lang="ru-RU" sz="23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Краснознаменной стрелковой дивизии 1-го Дальневосточного фронта участвовал в боях с японскими милитаристами. Награжден </a:t>
            </a:r>
            <a:r>
              <a:rPr lang="ru-RU" sz="23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медалями </a:t>
            </a:r>
          </a:p>
          <a:p>
            <a:pPr lvl="0" algn="ctr"/>
            <a:r>
              <a:rPr lang="ru-RU" sz="23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3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победу над Германией</a:t>
            </a:r>
            <a:r>
              <a:rPr lang="ru-RU" sz="23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». Имеет благодарность от Верховного Главнокомандующего. </a:t>
            </a:r>
          </a:p>
          <a:p>
            <a:pPr lvl="0" algn="ctr"/>
            <a:r>
              <a:rPr lang="ru-RU" sz="23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мирное время награжден </a:t>
            </a:r>
          </a:p>
          <a:p>
            <a:pPr lvl="0" algn="ctr"/>
            <a:r>
              <a:rPr lang="ru-RU" sz="23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9-ю медалями. </a:t>
            </a:r>
            <a:endParaRPr lang="ru-RU" sz="23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7498663"/>
      </p:ext>
    </p:extLst>
  </p:cSld>
  <p:clrMapOvr>
    <a:masterClrMapping/>
  </p:clrMapOvr>
  <p:transition spd="slow" advTm="17788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992" y="260648"/>
            <a:ext cx="4407954" cy="5877272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855" y="874941"/>
            <a:ext cx="4572000" cy="5262979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/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Петров </a:t>
            </a:r>
          </a:p>
          <a:p>
            <a:pPr lvl="0" algn="ctr"/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Алексей Федорович – </a:t>
            </a:r>
          </a:p>
          <a:p>
            <a:pPr lvl="0" algn="ctr"/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матрос. </a:t>
            </a:r>
          </a:p>
          <a:p>
            <a:pPr lvl="0" algn="ctr"/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Воевал с 1943 </a:t>
            </a: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1945 </a:t>
            </a:r>
            <a:r>
              <a:rPr lang="ru-RU" sz="24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г.г</a:t>
            </a: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24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Участвовал в боях за Херсон, Севастополь, Новороссийск. Имеет медали </a:t>
            </a:r>
            <a:endParaRPr lang="ru-RU"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«За </a:t>
            </a:r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оборону Севастополя»,</a:t>
            </a: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4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оборону </a:t>
            </a:r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Кавказа», </a:t>
            </a:r>
          </a:p>
          <a:p>
            <a:pPr algn="ctr"/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победу над Германией</a:t>
            </a:r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». </a:t>
            </a:r>
          </a:p>
          <a:p>
            <a:pPr algn="ctr"/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мирное время награжден медалью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«За доблестный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труд. </a:t>
            </a:r>
          </a:p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ознаменование 100-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летия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со дня рождения В.И. Ленина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3314658"/>
      </p:ext>
    </p:extLst>
  </p:cSld>
  <p:clrMapOvr>
    <a:masterClrMapping/>
  </p:clrMapOvr>
  <p:transition spd="slow" advTm="17827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992" y="188640"/>
            <a:ext cx="4428492" cy="5904656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0" y="922650"/>
            <a:ext cx="4572000" cy="5170646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/>
            <a:r>
              <a:rPr lang="ru-RU" sz="22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Пластеев</a:t>
            </a:r>
            <a:r>
              <a:rPr lang="ru-RU" sz="2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sz="2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Андрей </a:t>
            </a:r>
            <a:r>
              <a:rPr lang="ru-RU" sz="22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Поликарпович</a:t>
            </a:r>
            <a:r>
              <a:rPr lang="ru-RU" sz="2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- </a:t>
            </a:r>
          </a:p>
          <a:p>
            <a:pPr lvl="0" algn="ctr"/>
            <a:r>
              <a:rPr lang="ru-RU" sz="2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сержант.</a:t>
            </a:r>
          </a:p>
          <a:p>
            <a:pPr lvl="0" algn="ctr"/>
            <a:r>
              <a:rPr lang="ru-RU" sz="2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сентября 1942 г. по апрель 1944 г. воевал на 1-м Прибалтийском фронте в составе 24-й танковой бригады. Награжден медалями </a:t>
            </a:r>
          </a:p>
          <a:p>
            <a:pPr lvl="0" algn="ctr"/>
            <a:r>
              <a:rPr lang="ru-RU" sz="2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</a:t>
            </a:r>
            <a:r>
              <a:rPr lang="ru-RU" sz="2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отвагу», «</a:t>
            </a:r>
            <a:r>
              <a:rPr lang="ru-RU" sz="2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победу над </a:t>
            </a:r>
            <a:r>
              <a:rPr lang="ru-RU" sz="2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Германией</a:t>
            </a:r>
            <a:r>
              <a:rPr lang="ru-RU" sz="2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». </a:t>
            </a:r>
            <a:r>
              <a:rPr lang="ru-RU" sz="2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Уволен из армии </a:t>
            </a:r>
          </a:p>
          <a:p>
            <a:pPr lvl="0" algn="ctr"/>
            <a:r>
              <a:rPr lang="ru-RU" sz="2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ранению. В </a:t>
            </a:r>
            <a:r>
              <a:rPr lang="ru-RU" sz="2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мирное время награжден медалью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«За доблестный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труд. В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ознаменование 100-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летия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дня рождения В.И. Ленина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», Почетной  грамотой Президиума </a:t>
            </a:r>
          </a:p>
          <a:p>
            <a:pPr lvl="0" algn="ctr"/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 АН СССР.</a:t>
            </a:r>
            <a:r>
              <a:rPr lang="ru-RU" sz="2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8398676"/>
      </p:ext>
    </p:extLst>
  </p:cSld>
  <p:clrMapOvr>
    <a:masterClrMapping/>
  </p:clrMapOvr>
  <p:transition spd="slow" advTm="17091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Прямоугольник 1"/>
          <p:cNvSpPr>
            <a:spLocks noChangeArrowheads="1"/>
          </p:cNvSpPr>
          <p:nvPr/>
        </p:nvSpPr>
        <p:spPr bwMode="auto">
          <a:xfrm>
            <a:off x="395288" y="1125538"/>
            <a:ext cx="8353425" cy="491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449263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 eaLnBrk="1" hangingPunct="1">
              <a:lnSpc>
                <a:spcPct val="107000"/>
              </a:lnSpc>
              <a:spcBef>
                <a:spcPct val="0"/>
              </a:spcBef>
              <a:spcAft>
                <a:spcPts val="800"/>
              </a:spcAft>
              <a:buFontTx/>
              <a:buNone/>
            </a:pPr>
            <a:r>
              <a:rPr lang="ru-RU" altLang="ru-RU" sz="2400" b="1" i="1" dirty="0">
                <a:solidFill>
                  <a:srgbClr val="93540A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22 июня 1941 года пошел отчет четырем годам нечеловеческих усилий, в течение которых будущее каждого из нас висело на волоске. На защиту Родины встал весь народ, а именно от малого да велика. Героизм простого советского солдата стал образцом мужества и патриотизма. </a:t>
            </a:r>
          </a:p>
          <a:p>
            <a:pPr algn="just" eaLnBrk="1" hangingPunct="1">
              <a:lnSpc>
                <a:spcPct val="107000"/>
              </a:lnSpc>
              <a:spcBef>
                <a:spcPct val="0"/>
              </a:spcBef>
              <a:spcAft>
                <a:spcPts val="800"/>
              </a:spcAft>
              <a:buFontTx/>
              <a:buNone/>
            </a:pPr>
            <a:r>
              <a:rPr lang="ru-RU" altLang="ru-RU" sz="2400" b="1" i="1" dirty="0">
                <a:solidFill>
                  <a:srgbClr val="93540A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Крупнейшая по масштабам и ожесточенности битва, которая стала трагедией для жителей нашей большой страны. Принесла небывалые в истории человеческие потери, бесчисленные страдания миллионов людей. Всего в боевых условиях в годы войны участвовало почти 35,5 миллионов советских военнослужащих. </a:t>
            </a:r>
          </a:p>
        </p:txBody>
      </p:sp>
    </p:spTree>
  </p:cSld>
  <p:clrMapOvr>
    <a:masterClrMapping/>
  </p:clrMapOvr>
  <p:transition spd="slow" advTm="28421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992" y="260648"/>
            <a:ext cx="4461960" cy="594928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0" y="1667709"/>
            <a:ext cx="4464496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Участвовал в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Великой Отечественной войне 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1941-1945 </a:t>
            </a:r>
            <a:r>
              <a:rPr lang="ru-RU" sz="24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г.г</a:t>
            </a:r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Освобождал города Орел, Брянск, Минск. Награжден орденом Красной Звезды, медалями «За отвагу», </a:t>
            </a:r>
            <a:endParaRPr lang="ru-RU"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«За </a:t>
            </a:r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боевые заслуги», </a:t>
            </a:r>
            <a:endParaRPr lang="ru-RU"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«За победу над Германией». </a:t>
            </a:r>
          </a:p>
          <a:p>
            <a:pPr lvl="0" algn="ctr"/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мирное время награжден медалью «За доблестный труд </a:t>
            </a:r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ознаменование 100-</a:t>
            </a:r>
            <a:r>
              <a:rPr lang="ru-RU" sz="24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летия</a:t>
            </a: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со дня рождения В.И. Ленина</a:t>
            </a:r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и юбилейными медалями.  </a:t>
            </a:r>
            <a:endParaRPr lang="ru-RU"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95536" y="548680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/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Платунов </a:t>
            </a:r>
          </a:p>
          <a:p>
            <a:pPr lvl="0" algn="ctr"/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Александр Васильевич </a:t>
            </a:r>
          </a:p>
        </p:txBody>
      </p:sp>
    </p:spTree>
    <p:extLst>
      <p:ext uri="{BB962C8B-B14F-4D97-AF65-F5344CB8AC3E}">
        <p14:creationId xmlns:p14="http://schemas.microsoft.com/office/powerpoint/2010/main" val="1644444039"/>
      </p:ext>
    </p:extLst>
  </p:cSld>
  <p:clrMapOvr>
    <a:masterClrMapping/>
  </p:clrMapOvr>
  <p:transition spd="slow" advTm="18422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976" y="188640"/>
            <a:ext cx="4461960" cy="594928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0" y="692696"/>
            <a:ext cx="4355976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Скрипко </a:t>
            </a:r>
          </a:p>
          <a:p>
            <a:pPr lvl="0" algn="ctr"/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Кузьма Гаврилович.</a:t>
            </a:r>
          </a:p>
          <a:p>
            <a:pPr lvl="0" algn="ctr"/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апреля 1942 г. до конца войны воевал на Северо-Кавказском, Крымском , </a:t>
            </a:r>
          </a:p>
          <a:p>
            <a:pPr lvl="0" algn="ctr"/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2-м Белорусском фронтах. Награжден медалями </a:t>
            </a:r>
            <a:endParaRPr lang="ru-RU"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«За </a:t>
            </a:r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боевые заслуги», </a:t>
            </a:r>
          </a:p>
          <a:p>
            <a:pPr lvl="0" algn="ctr"/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победу над Германией». </a:t>
            </a:r>
          </a:p>
          <a:p>
            <a:pPr lvl="0" algn="ctr"/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Заслуженный учитель РСФСР. В </a:t>
            </a: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мирное время </a:t>
            </a:r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награжден </a:t>
            </a:r>
          </a:p>
          <a:p>
            <a:pPr lvl="0" algn="ctr"/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4-</a:t>
            </a:r>
            <a:r>
              <a:rPr lang="ru-RU" sz="24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мя</a:t>
            </a:r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юбилейными медалями. </a:t>
            </a:r>
            <a:endParaRPr lang="ru-RU"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5331169"/>
      </p:ext>
    </p:extLst>
  </p:cSld>
  <p:clrMapOvr>
    <a:masterClrMapping/>
  </p:clrMapOvr>
  <p:transition spd="slow" advTm="17377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976" y="188640"/>
            <a:ext cx="4587974" cy="6117299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2773" y="1412776"/>
            <a:ext cx="396044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составе войск 1-го Дальневосточного фронта участвовал в боях с японскими милитаристами. Награжден медалями </a:t>
            </a:r>
          </a:p>
          <a:p>
            <a:pPr lvl="0" algn="ctr"/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победу над Германией</a:t>
            </a:r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», </a:t>
            </a: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«За победу над </a:t>
            </a:r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Японией», имеет благодарность от Верховного Главнокомандующего. </a:t>
            </a:r>
          </a:p>
          <a:p>
            <a:pPr lvl="0" algn="ctr"/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мирное время награжден медалью </a:t>
            </a:r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«Ветеран труда», </a:t>
            </a:r>
          </a:p>
          <a:p>
            <a:pPr lvl="0" algn="ctr"/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4-</a:t>
            </a:r>
            <a:r>
              <a:rPr lang="ru-RU" sz="24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мя</a:t>
            </a:r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юбилейными медалями. </a:t>
            </a:r>
            <a:endParaRPr lang="ru-RU"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11560" y="332656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/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Смердов </a:t>
            </a:r>
          </a:p>
          <a:p>
            <a:pPr lvl="0" algn="ctr"/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Василий </a:t>
            </a:r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Семенович </a:t>
            </a:r>
            <a:endParaRPr lang="ru-RU"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5035613"/>
      </p:ext>
    </p:extLst>
  </p:cSld>
  <p:clrMapOvr>
    <a:masterClrMapping/>
  </p:clrMapOvr>
  <p:transition spd="slow" advTm="18321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992" y="260648"/>
            <a:ext cx="4464496" cy="5952661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0" y="614289"/>
            <a:ext cx="4572000" cy="5632311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/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Соболев </a:t>
            </a:r>
          </a:p>
          <a:p>
            <a:pPr lvl="0" algn="ctr"/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Павел Иванович – </a:t>
            </a:r>
          </a:p>
          <a:p>
            <a:pPr lvl="0" algn="ctr"/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гвардии ст. сержант</a:t>
            </a:r>
            <a:endParaRPr lang="ru-RU"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endParaRPr lang="ru-RU"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Воевал с 1942 г. в составе Юго-Западного, 1-го Украинского фронтов. Участвовал в освобождении г. Харькова. Награжден </a:t>
            </a: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орденом </a:t>
            </a:r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Славы </a:t>
            </a:r>
            <a:r>
              <a:rPr lang="en-US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III</a:t>
            </a:r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степени, медалью «</a:t>
            </a: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победу над Германией». </a:t>
            </a:r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мирное время награжден </a:t>
            </a:r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медалями </a:t>
            </a:r>
          </a:p>
          <a:p>
            <a:pPr lvl="0" algn="ctr"/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доблестный труд в ознаменование 100-</a:t>
            </a:r>
            <a:r>
              <a:rPr lang="ru-RU" sz="24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летия</a:t>
            </a: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со дня рождения В.И. Ленина</a:t>
            </a:r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». </a:t>
            </a:r>
            <a:endParaRPr lang="ru-RU"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1183966"/>
      </p:ext>
    </p:extLst>
  </p:cSld>
  <p:clrMapOvr>
    <a:masterClrMapping/>
  </p:clrMapOvr>
  <p:transition spd="slow" advTm="17895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984" y="260648"/>
            <a:ext cx="4515966" cy="6021288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0" y="671797"/>
            <a:ext cx="4427984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Соколов </a:t>
            </a:r>
          </a:p>
          <a:p>
            <a:pPr lvl="0" algn="ctr"/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Александр Германович – </a:t>
            </a:r>
          </a:p>
          <a:p>
            <a:pPr lvl="0" algn="ctr"/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гвардии лейтенант</a:t>
            </a:r>
          </a:p>
          <a:p>
            <a:pPr lvl="0" algn="ctr"/>
            <a:endParaRPr lang="ru-RU"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мая 1943 г. и до конца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Великой Отечественной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войны </a:t>
            </a:r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воевал в составе Северо-Западного и 2-го Прибалтийского фронтов. Награжден орденом Отечественной войны </a:t>
            </a:r>
          </a:p>
          <a:p>
            <a:pPr lvl="0" algn="ctr"/>
            <a:r>
              <a:rPr lang="en-US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</a:t>
            </a:r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степени, медалью </a:t>
            </a:r>
          </a:p>
          <a:p>
            <a:pPr lvl="0" algn="ctr"/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победу над Германией». </a:t>
            </a:r>
          </a:p>
          <a:p>
            <a:pPr lvl="0" algn="ctr"/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мирное время награжден медалью </a:t>
            </a:r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«Ветеран труда» </a:t>
            </a:r>
          </a:p>
          <a:p>
            <a:pPr lvl="0" algn="ctr"/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4-</a:t>
            </a:r>
            <a:r>
              <a:rPr lang="ru-RU" sz="24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мя</a:t>
            </a:r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юбилейными </a:t>
            </a: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медалями.  </a:t>
            </a:r>
          </a:p>
        </p:txBody>
      </p:sp>
    </p:spTree>
    <p:extLst>
      <p:ext uri="{BB962C8B-B14F-4D97-AF65-F5344CB8AC3E}">
        <p14:creationId xmlns:p14="http://schemas.microsoft.com/office/powerpoint/2010/main" val="1055899374"/>
      </p:ext>
    </p:extLst>
  </p:cSld>
  <p:clrMapOvr>
    <a:masterClrMapping/>
  </p:clrMapOvr>
  <p:transition spd="slow" advTm="16427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7994" y="260648"/>
            <a:ext cx="4374486" cy="5832648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79512" y="548680"/>
            <a:ext cx="4170343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Сомов </a:t>
            </a:r>
          </a:p>
          <a:p>
            <a:pPr lvl="0" algn="ctr"/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Иван Дмитриевич – </a:t>
            </a:r>
          </a:p>
          <a:p>
            <a:pPr lvl="0" algn="ctr"/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младший сержант. </a:t>
            </a:r>
            <a:endParaRPr lang="ru-RU"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endParaRPr lang="ru-RU"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Участвовал в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Великой Отечественной войне 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1942 по 1945 </a:t>
            </a:r>
            <a:r>
              <a:rPr lang="ru-RU" sz="24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г.г</a:t>
            </a: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Принимал участие в освобождении </a:t>
            </a:r>
          </a:p>
          <a:p>
            <a:pPr lvl="0" algn="ctr"/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Белграда, взятии Вены. Награжден </a:t>
            </a: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медалью </a:t>
            </a:r>
            <a:endParaRPr lang="ru-RU" sz="24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</a:t>
            </a:r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отвагу», </a:t>
            </a:r>
          </a:p>
          <a:p>
            <a:pPr lvl="0" algn="ctr"/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«За победу над Германией», «За взятие Вены», </a:t>
            </a:r>
          </a:p>
          <a:p>
            <a:pPr lvl="0" algn="ctr"/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</a:t>
            </a:r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освобождение Белграда». </a:t>
            </a:r>
          </a:p>
          <a:p>
            <a:pPr lvl="0" algn="ctr"/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мирное время награжден </a:t>
            </a:r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юбилейными </a:t>
            </a: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медалями</a:t>
            </a:r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805507"/>
      </p:ext>
    </p:extLst>
  </p:cSld>
  <p:clrMapOvr>
    <a:masterClrMapping/>
  </p:clrMapOvr>
  <p:transition spd="slow" advTm="16368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992" y="260648"/>
            <a:ext cx="4461960" cy="594928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8740" y="1988840"/>
            <a:ext cx="4572000" cy="4493538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/>
            <a:r>
              <a:rPr lang="ru-RU" sz="2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Воевал с 1941 по 1945 </a:t>
            </a:r>
            <a:r>
              <a:rPr lang="ru-RU" sz="26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г.г</a:t>
            </a:r>
            <a:r>
              <a:rPr lang="ru-RU" sz="2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на Западном, Белорусском фронтах, Молдавии, Румынии, Австрии. </a:t>
            </a:r>
          </a:p>
          <a:p>
            <a:pPr lvl="0" algn="ctr"/>
            <a:r>
              <a:rPr lang="ru-RU" sz="2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Награжден </a:t>
            </a:r>
            <a:r>
              <a:rPr lang="ru-RU" sz="2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орденом </a:t>
            </a:r>
            <a:r>
              <a:rPr lang="ru-RU" sz="2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Отечественной войны </a:t>
            </a:r>
            <a:r>
              <a:rPr lang="en-US" sz="2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 </a:t>
            </a:r>
            <a:r>
              <a:rPr lang="ru-RU" sz="2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степени, медалью «</a:t>
            </a:r>
            <a:r>
              <a:rPr lang="ru-RU" sz="2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победу над Германией». </a:t>
            </a:r>
            <a:r>
              <a:rPr lang="ru-RU" sz="2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мирное время награжден </a:t>
            </a:r>
            <a:r>
              <a:rPr lang="ru-RU" sz="2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орденом </a:t>
            </a:r>
          </a:p>
          <a:p>
            <a:pPr lvl="0" algn="ctr"/>
            <a:r>
              <a:rPr lang="ru-RU" sz="2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«Знак Почета» и</a:t>
            </a:r>
          </a:p>
          <a:p>
            <a:pPr lvl="0" algn="ctr"/>
            <a:r>
              <a:rPr lang="ru-RU" sz="2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юбилейными </a:t>
            </a:r>
            <a:r>
              <a:rPr lang="ru-RU" sz="2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медалями. 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755576" y="403303"/>
            <a:ext cx="4572000" cy="1292662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/>
            <a:r>
              <a:rPr lang="ru-RU" sz="2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Спиренков </a:t>
            </a:r>
          </a:p>
          <a:p>
            <a:pPr lvl="0" algn="ctr"/>
            <a:r>
              <a:rPr lang="ru-RU" sz="2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Федор Павлович – </a:t>
            </a:r>
          </a:p>
          <a:p>
            <a:pPr lvl="0" algn="ctr"/>
            <a:r>
              <a:rPr lang="ru-RU" sz="2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майор</a:t>
            </a:r>
            <a:endParaRPr lang="ru-RU" sz="26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0577696"/>
      </p:ext>
    </p:extLst>
  </p:cSld>
  <p:clrMapOvr>
    <a:masterClrMapping/>
  </p:clrMapOvr>
  <p:transition spd="slow" advTm="16613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984" y="260648"/>
            <a:ext cx="4461960" cy="594928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83842" y="692696"/>
            <a:ext cx="4211960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Суходольский </a:t>
            </a:r>
            <a:endParaRPr lang="ru-RU"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Владимир Александрович – </a:t>
            </a:r>
          </a:p>
          <a:p>
            <a:pPr lvl="0" algn="ctr"/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тарший лейтенант </a:t>
            </a:r>
            <a:endParaRPr lang="ru-RU"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endParaRPr lang="ru-RU"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Принимал участие в обороне Советского Заполярья. Награжден </a:t>
            </a: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орденом Красной Звезды, медалями «За </a:t>
            </a:r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оборону Советского Заполярья», </a:t>
            </a:r>
          </a:p>
          <a:p>
            <a:pPr lvl="0" algn="ctr"/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победу над Германией». </a:t>
            </a:r>
          </a:p>
          <a:p>
            <a:pPr lvl="0" algn="ctr"/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мирное время награжден </a:t>
            </a:r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орденами Трудового Красного знамени, Знаком почета, медалью </a:t>
            </a: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«За </a:t>
            </a:r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освоение целины» </a:t>
            </a: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юбилейными медалями.  </a:t>
            </a:r>
          </a:p>
        </p:txBody>
      </p:sp>
    </p:spTree>
    <p:extLst>
      <p:ext uri="{BB962C8B-B14F-4D97-AF65-F5344CB8AC3E}">
        <p14:creationId xmlns:p14="http://schemas.microsoft.com/office/powerpoint/2010/main" val="2025894046"/>
      </p:ext>
    </p:extLst>
  </p:cSld>
  <p:clrMapOvr>
    <a:masterClrMapping/>
  </p:clrMapOvr>
  <p:transition spd="slow" advTm="17808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992" y="260648"/>
            <a:ext cx="4428492" cy="5904656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51520" y="1772816"/>
            <a:ext cx="3851920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период </a:t>
            </a:r>
            <a:r>
              <a:rPr lang="ru-RU" sz="2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Великой Отечественной </a:t>
            </a:r>
            <a:r>
              <a:rPr lang="ru-RU" sz="2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войны принимал участие в форсировании реки Одер.</a:t>
            </a:r>
          </a:p>
          <a:p>
            <a:pPr lvl="0" algn="ctr"/>
            <a:r>
              <a:rPr lang="ru-RU" sz="2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Награжден </a:t>
            </a:r>
            <a:r>
              <a:rPr lang="ru-RU" sz="2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орденом Красной Звезды, </a:t>
            </a:r>
            <a:r>
              <a:rPr lang="ru-RU" sz="2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медалью «</a:t>
            </a:r>
            <a:r>
              <a:rPr lang="ru-RU" sz="2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победу над Германией». </a:t>
            </a:r>
            <a:r>
              <a:rPr lang="ru-RU" sz="2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мирное время награжден </a:t>
            </a:r>
            <a:r>
              <a:rPr lang="ru-RU" sz="2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медалями «Ветеран труда» </a:t>
            </a:r>
            <a:r>
              <a:rPr lang="ru-RU" sz="2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юбилейными медалями. 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683568" y="284521"/>
            <a:ext cx="4572000" cy="1292662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/>
            <a:r>
              <a:rPr lang="ru-RU" sz="2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Чубей</a:t>
            </a:r>
          </a:p>
          <a:p>
            <a:pPr lvl="0" algn="ctr"/>
            <a:r>
              <a:rPr lang="ru-RU" sz="2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Павел Ефимович – </a:t>
            </a:r>
          </a:p>
          <a:p>
            <a:pPr lvl="0" algn="ctr"/>
            <a:r>
              <a:rPr lang="ru-RU" sz="2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младший сержант</a:t>
            </a:r>
          </a:p>
        </p:txBody>
      </p:sp>
    </p:spTree>
    <p:extLst>
      <p:ext uri="{BB962C8B-B14F-4D97-AF65-F5344CB8AC3E}">
        <p14:creationId xmlns:p14="http://schemas.microsoft.com/office/powerpoint/2010/main" val="590511474"/>
      </p:ext>
    </p:extLst>
  </p:cSld>
  <p:clrMapOvr>
    <a:masterClrMapping/>
  </p:clrMapOvr>
  <p:transition spd="slow" advTm="15926"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992" y="332656"/>
            <a:ext cx="4407954" cy="5877272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641" y="1484784"/>
            <a:ext cx="4572000" cy="5262979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/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фронте с февраля 1943 по 1945 </a:t>
            </a:r>
            <a:r>
              <a:rPr lang="ru-RU" sz="24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г.г</a:t>
            </a:r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В составе войск отдельной Приморской армии, </a:t>
            </a:r>
          </a:p>
          <a:p>
            <a:pPr lvl="0" algn="ctr"/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4-го Украинского фронта участвовал в освобождении городов Керчи, Ялты, </a:t>
            </a:r>
            <a:r>
              <a:rPr lang="ru-RU" sz="24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Фодосии</a:t>
            </a:r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Севостополя</a:t>
            </a:r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Ужгорода, освобождении Польши, Венгрии, Чехословакии. Награжден орденами Отечественной войны </a:t>
            </a:r>
          </a:p>
          <a:p>
            <a:pPr lvl="0" algn="ctr"/>
            <a:r>
              <a:rPr lang="en-US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en-US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</a:t>
            </a:r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степени, Красной Звезды, медалями «За боевые заслуги», «За победу над Германией». </a:t>
            </a:r>
          </a:p>
          <a:p>
            <a:pPr lvl="0" algn="ctr"/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ru-RU"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39552" y="332656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/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Щелкунов </a:t>
            </a:r>
          </a:p>
          <a:p>
            <a:pPr lvl="0" algn="ctr"/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Николай Степанович </a:t>
            </a:r>
          </a:p>
        </p:txBody>
      </p:sp>
    </p:spTree>
    <p:extLst>
      <p:ext uri="{BB962C8B-B14F-4D97-AF65-F5344CB8AC3E}">
        <p14:creationId xmlns:p14="http://schemas.microsoft.com/office/powerpoint/2010/main" val="1758115516"/>
      </p:ext>
    </p:extLst>
  </p:cSld>
  <p:clrMapOvr>
    <a:masterClrMapping/>
  </p:clrMapOvr>
  <p:transition spd="slow" advTm="1777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1358141"/>
            <a:ext cx="3960440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Анисимов </a:t>
            </a:r>
          </a:p>
          <a:p>
            <a:pPr algn="ctr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Никита Гаврилович – рядовой. </a:t>
            </a:r>
          </a:p>
          <a:p>
            <a:pPr algn="ctr"/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Участвовал в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Великой Отечественной войне 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составе войск  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1-го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Прибалтийского  фронта. Принимал  участие в освобождении  г. Витебска 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476672"/>
            <a:ext cx="4299942" cy="5733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9781747"/>
      </p:ext>
    </p:extLst>
  </p:cSld>
  <p:clrMapOvr>
    <a:masterClrMapping/>
  </p:clrMapOvr>
  <p:transition spd="slow" advTm="12264"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4437112"/>
            <a:ext cx="4896544" cy="2123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  <a:latin typeface="+mn-lt"/>
              </a:rPr>
              <a:t>«</a:t>
            </a:r>
            <a:r>
              <a:rPr lang="ru-RU" sz="2800" b="1" dirty="0">
                <a:solidFill>
                  <a:schemeClr val="accent6">
                    <a:lumMod val="50000"/>
                  </a:schemeClr>
                </a:solidFill>
                <a:latin typeface="+mn-lt"/>
              </a:rPr>
              <a:t>Вспомним всех поименно, </a:t>
            </a:r>
            <a:endParaRPr lang="ru-RU" sz="2800" b="1" dirty="0" smtClean="0">
              <a:solidFill>
                <a:schemeClr val="accent6">
                  <a:lumMod val="50000"/>
                </a:schemeClr>
              </a:solidFill>
              <a:latin typeface="+mn-lt"/>
            </a:endParaRPr>
          </a:p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  <a:latin typeface="+mn-lt"/>
              </a:rPr>
              <a:t>горем </a:t>
            </a:r>
            <a:r>
              <a:rPr lang="ru-RU" sz="2800" b="1" dirty="0">
                <a:solidFill>
                  <a:schemeClr val="accent6">
                    <a:lumMod val="50000"/>
                  </a:schemeClr>
                </a:solidFill>
                <a:latin typeface="+mn-lt"/>
              </a:rPr>
              <a:t>вспомним своим... </a:t>
            </a:r>
          </a:p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accent6">
                    <a:lumMod val="50000"/>
                  </a:schemeClr>
                </a:solidFill>
                <a:latin typeface="+mn-lt"/>
              </a:rPr>
              <a:t>Это нужно — не мертвым! </a:t>
            </a:r>
            <a:endParaRPr lang="ru-RU" sz="2800" b="1" dirty="0" smtClean="0">
              <a:solidFill>
                <a:schemeClr val="accent6">
                  <a:lumMod val="50000"/>
                </a:schemeClr>
              </a:solidFill>
              <a:latin typeface="+mn-lt"/>
            </a:endParaRPr>
          </a:p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  <a:latin typeface="+mn-lt"/>
              </a:rPr>
              <a:t>Это </a:t>
            </a:r>
            <a:r>
              <a:rPr lang="ru-RU" sz="2800" b="1" dirty="0">
                <a:solidFill>
                  <a:schemeClr val="accent6">
                    <a:lumMod val="50000"/>
                  </a:schemeClr>
                </a:solidFill>
                <a:latin typeface="+mn-lt"/>
              </a:rPr>
              <a:t>надо — живым!» </a:t>
            </a:r>
          </a:p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+mn-lt"/>
              </a:rPr>
              <a:t>                   (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  <a:latin typeface="+mn-lt"/>
              </a:rPr>
              <a:t>Р. Рождественский «Реквием»)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6432" y="95674"/>
            <a:ext cx="4532199" cy="4341438"/>
          </a:xfrm>
          <a:prstGeom prst="rect">
            <a:avLst/>
          </a:prstGeom>
        </p:spPr>
      </p:pic>
    </p:spTree>
  </p:cSld>
  <p:clrMapOvr>
    <a:masterClrMapping/>
  </p:clrMapOvr>
  <p:transition spd="slow" advTm="5965"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68313" y="1628775"/>
            <a:ext cx="8402637" cy="11080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600" b="1" dirty="0">
                <a:solidFill>
                  <a:schemeClr val="accent6">
                    <a:lumMod val="50000"/>
                  </a:schemeClr>
                </a:solidFill>
                <a:latin typeface="+mn-lt"/>
              </a:rPr>
              <a:t>Спасибо за внимание!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5148064" y="5157192"/>
            <a:ext cx="352839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Электронную выставку подготовила начальник отдела архивной службы Курко Е.В.</a:t>
            </a: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 spd="slow" advTm="3376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04048" y="620688"/>
            <a:ext cx="396044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Аничкин 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Иван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Ильич </a:t>
            </a:r>
          </a:p>
          <a:p>
            <a:pPr algn="ct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сержант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algn="ctr"/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Участвовал в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Великой Отечественной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войне в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составе 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войск Белорусского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фронта. </a:t>
            </a:r>
          </a:p>
          <a:p>
            <a:pPr algn="ct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Принимал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участие в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освобождении города </a:t>
            </a:r>
          </a:p>
          <a:p>
            <a:pPr algn="ct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Смоленска, Орши. </a:t>
            </a:r>
          </a:p>
          <a:p>
            <a:pPr algn="ct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Награжден медалями 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отвагу!»,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победу над Германией».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мирное время награжден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юбилейными </a:t>
            </a:r>
          </a:p>
          <a:p>
            <a:pPr algn="ct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едалями «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доблестный 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труд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ознаменование 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100-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летия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дня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рождения 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В.И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Ленина»,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Ветеран труда». 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980728"/>
            <a:ext cx="4176464" cy="5568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9959242"/>
      </p:ext>
    </p:extLst>
  </p:cSld>
  <p:clrMapOvr>
    <a:masterClrMapping/>
  </p:clrMapOvr>
  <p:transition spd="slow" advTm="18711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908192"/>
            <a:ext cx="3888432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Беззаботнов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Илларион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Иванович – </a:t>
            </a:r>
          </a:p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старший лейтенант. 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Воевал с 1943 г. до конца Великой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Отечественной войны. Принимал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участие в </a:t>
            </a:r>
          </a:p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освобождении городов </a:t>
            </a:r>
          </a:p>
          <a:p>
            <a:pPr algn="ctr"/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Осовец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Быгдош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Данциг. </a:t>
            </a:r>
          </a:p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Награжден орденом </a:t>
            </a:r>
          </a:p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Красный Звезды,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медалью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«За победу над Германией».  </a:t>
            </a:r>
          </a:p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мирное время награжден </a:t>
            </a:r>
          </a:p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юбилейными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медалями. 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0984" y="260648"/>
            <a:ext cx="4432892" cy="5910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8784017"/>
      </p:ext>
    </p:extLst>
  </p:cSld>
  <p:clrMapOvr>
    <a:masterClrMapping/>
  </p:clrMapOvr>
  <p:transition spd="slow" advTm="19049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476672"/>
            <a:ext cx="410445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Гамов </a:t>
            </a:r>
          </a:p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Сергей Петрович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</a:p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ядовой</a:t>
            </a:r>
          </a:p>
          <a:p>
            <a:pPr marL="342900" indent="-342900" algn="ctr">
              <a:buFontTx/>
              <a:buChar char="-"/>
            </a:pP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8873" y="260647"/>
            <a:ext cx="4419437" cy="5892581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368587" y="1844824"/>
            <a:ext cx="399272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период Великой Отечественной войны </a:t>
            </a:r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принимал участие </a:t>
            </a: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защите </a:t>
            </a:r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города-героя </a:t>
            </a: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Сталинграда, освобождении </a:t>
            </a:r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городов </a:t>
            </a: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Вены, </a:t>
            </a:r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Будапешта. </a:t>
            </a:r>
            <a:endParaRPr lang="ru-RU"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Награжден медалями </a:t>
            </a:r>
          </a:p>
          <a:p>
            <a:pPr lvl="0" algn="ctr"/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«За отвагу», «За взятие </a:t>
            </a:r>
            <a:endParaRPr lang="ru-RU" sz="24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Вены</a:t>
            </a: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», </a:t>
            </a:r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победу над Германией</a:t>
            </a:r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». В </a:t>
            </a: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мирное время награжден </a:t>
            </a:r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юбилейными </a:t>
            </a: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медалями. </a:t>
            </a:r>
          </a:p>
        </p:txBody>
      </p:sp>
    </p:spTree>
    <p:extLst>
      <p:ext uri="{BB962C8B-B14F-4D97-AF65-F5344CB8AC3E}">
        <p14:creationId xmlns:p14="http://schemas.microsoft.com/office/powerpoint/2010/main" val="852235589"/>
      </p:ext>
    </p:extLst>
  </p:cSld>
  <p:clrMapOvr>
    <a:masterClrMapping/>
  </p:clrMapOvr>
  <p:transition spd="slow" advTm="18473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64840" y="980728"/>
            <a:ext cx="4014192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Гречушкин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Иван Порфирьевич – старшина. 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1943 г. до конца войны </a:t>
            </a:r>
          </a:p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служил на Дальневосточном </a:t>
            </a:r>
          </a:p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фронте. Награжден орденом </a:t>
            </a:r>
          </a:p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славы III степени, медалью </a:t>
            </a:r>
          </a:p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«За победу над Японией». </a:t>
            </a:r>
          </a:p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мирное время награжден </a:t>
            </a:r>
          </a:p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орденом Трудового Красного </a:t>
            </a:r>
          </a:p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знамени, юбилейными медалями.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3968" y="260648"/>
            <a:ext cx="4665692" cy="58924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1360709"/>
      </p:ext>
    </p:extLst>
  </p:cSld>
  <p:clrMapOvr>
    <a:masterClrMapping/>
  </p:clrMapOvr>
  <p:transition spd="slow" advTm="18479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656" y="692696"/>
            <a:ext cx="4536504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Казарин </a:t>
            </a:r>
          </a:p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Иван Григорьевич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рядовой. </a:t>
            </a:r>
          </a:p>
          <a:p>
            <a:pPr algn="ctr"/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Участвовал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Великой Отечественной </a:t>
            </a:r>
            <a:r>
              <a:rPr lang="ru-RU" sz="28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войне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1944 по май 1945 </a:t>
            </a:r>
            <a:r>
              <a:rPr lang="ru-RU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г.г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Награжден медалями </a:t>
            </a:r>
          </a:p>
          <a:p>
            <a:pPr algn="ctr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отвагу»,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боевые заслуги»,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победу над Германией».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мирное время награжден </a:t>
            </a:r>
          </a:p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юбилейными медалями. 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992" y="332656"/>
            <a:ext cx="4401542" cy="58687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1021525"/>
      </p:ext>
    </p:extLst>
  </p:cSld>
  <p:clrMapOvr>
    <a:masterClrMapping/>
  </p:clrMapOvr>
  <p:transition spd="slow" advTm="18912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688" y="980728"/>
            <a:ext cx="4572000" cy="569386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Кашинский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Иван Николаевич. 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Всю войну работал </a:t>
            </a:r>
          </a:p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железной дороге. </a:t>
            </a:r>
          </a:p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 1942 г. в Белоруссии </a:t>
            </a:r>
          </a:p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санитарном поезде, </a:t>
            </a:r>
          </a:p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затем в Западной Сибири. </a:t>
            </a:r>
          </a:p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Награжден медалями </a:t>
            </a:r>
          </a:p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«За доблестный труд в </a:t>
            </a:r>
            <a: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Великой Отечественной </a:t>
            </a:r>
            <a:r>
              <a:rPr lang="ru-RU" sz="28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войне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 и юбилейными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медалями. 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6469" y="328642"/>
            <a:ext cx="4323490" cy="5764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4718115"/>
      </p:ext>
    </p:extLst>
  </p:cSld>
  <p:clrMapOvr>
    <a:masterClrMapping/>
  </p:clrMapOvr>
  <p:transition spd="slow" advTm="15715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3219</TotalTime>
  <Words>1536</Words>
  <Application>Microsoft Office PowerPoint</Application>
  <PresentationFormat>Экран (4:3)</PresentationFormat>
  <Paragraphs>232</Paragraphs>
  <Slides>31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5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Интернат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user1</dc:creator>
  <cp:lastModifiedBy>ev_kurko</cp:lastModifiedBy>
  <cp:revision>253</cp:revision>
  <cp:lastPrinted>2017-04-05T01:19:03Z</cp:lastPrinted>
  <dcterms:created xsi:type="dcterms:W3CDTF">2015-02-17T08:35:42Z</dcterms:created>
  <dcterms:modified xsi:type="dcterms:W3CDTF">2018-05-16T09:09:36Z</dcterms:modified>
</cp:coreProperties>
</file>