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708" r:id="rId1"/>
  </p:sldMasterIdLst>
  <p:notesMasterIdLst>
    <p:notesMasterId r:id="rId6"/>
  </p:notesMasterIdLst>
  <p:sldIdLst>
    <p:sldId id="256" r:id="rId2"/>
    <p:sldId id="362" r:id="rId3"/>
    <p:sldId id="375" r:id="rId4"/>
    <p:sldId id="376" r:id="rId5"/>
  </p:sldIdLst>
  <p:sldSz cx="15122525" cy="10693400"/>
  <p:notesSz cx="6858000" cy="9144000"/>
  <p:defaultTextStyle>
    <a:defPPr>
      <a:defRPr lang="ru-RU"/>
    </a:defPPr>
    <a:lvl1pPr marL="0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1F5CDC1-2F99-4768-AC10-82C47368D7EF}">
          <p14:sldIdLst>
            <p14:sldId id="256"/>
            <p14:sldId id="362"/>
            <p14:sldId id="375"/>
            <p14:sldId id="3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4" autoAdjust="0"/>
    <p:restoredTop sz="94701" autoAdjust="0"/>
  </p:normalViewPr>
  <p:slideViewPr>
    <p:cSldViewPr>
      <p:cViewPr>
        <p:scale>
          <a:sx n="100" d="100"/>
          <a:sy n="100" d="100"/>
        </p:scale>
        <p:origin x="-72" y="546"/>
      </p:cViewPr>
      <p:guideLst>
        <p:guide orient="horz" pos="3368"/>
        <p:guide pos="47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591DC-D731-4065-AFF2-FD5EBF5E76F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B1F2D0-59BA-4711-9EC6-A96EC2551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92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1F2D0-59BA-4711-9EC6-A96EC255103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8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4190" y="3321887"/>
            <a:ext cx="12854146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0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963831" y="428239"/>
            <a:ext cx="3402568" cy="912404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6134" y="428239"/>
            <a:ext cx="9955661" cy="912404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73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05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576" y="6871502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4576" y="4532320"/>
            <a:ext cx="12854146" cy="233918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2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26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82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94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51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87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6126" y="2495129"/>
            <a:ext cx="6679115" cy="7057149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87284" y="2495129"/>
            <a:ext cx="6679115" cy="7057149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91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6135" y="2393646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64" indent="0">
              <a:buNone/>
              <a:defRPr sz="3200" b="1"/>
            </a:lvl2pPr>
            <a:lvl3pPr marL="1475128" indent="0">
              <a:buNone/>
              <a:defRPr sz="2900" b="1"/>
            </a:lvl3pPr>
            <a:lvl4pPr marL="2212693" indent="0">
              <a:buNone/>
              <a:defRPr sz="2500" b="1"/>
            </a:lvl4pPr>
            <a:lvl5pPr marL="2950257" indent="0">
              <a:buNone/>
              <a:defRPr sz="2500" b="1"/>
            </a:lvl5pPr>
            <a:lvl6pPr marL="3687821" indent="0">
              <a:buNone/>
              <a:defRPr sz="2500" b="1"/>
            </a:lvl6pPr>
            <a:lvl7pPr marL="4425385" indent="0">
              <a:buNone/>
              <a:defRPr sz="2500" b="1"/>
            </a:lvl7pPr>
            <a:lvl8pPr marL="5162949" indent="0">
              <a:buNone/>
              <a:defRPr sz="2500" b="1"/>
            </a:lvl8pPr>
            <a:lvl9pPr marL="5900513" indent="0">
              <a:buNone/>
              <a:defRPr sz="2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6135" y="3391195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682035" y="2393646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64" indent="0">
              <a:buNone/>
              <a:defRPr sz="3200" b="1"/>
            </a:lvl2pPr>
            <a:lvl3pPr marL="1475128" indent="0">
              <a:buNone/>
              <a:defRPr sz="2900" b="1"/>
            </a:lvl3pPr>
            <a:lvl4pPr marL="2212693" indent="0">
              <a:buNone/>
              <a:defRPr sz="2500" b="1"/>
            </a:lvl4pPr>
            <a:lvl5pPr marL="2950257" indent="0">
              <a:buNone/>
              <a:defRPr sz="2500" b="1"/>
            </a:lvl5pPr>
            <a:lvl6pPr marL="3687821" indent="0">
              <a:buNone/>
              <a:defRPr sz="2500" b="1"/>
            </a:lvl6pPr>
            <a:lvl7pPr marL="4425385" indent="0">
              <a:buNone/>
              <a:defRPr sz="2500" b="1"/>
            </a:lvl7pPr>
            <a:lvl8pPr marL="5162949" indent="0">
              <a:buNone/>
              <a:defRPr sz="2500" b="1"/>
            </a:lvl8pPr>
            <a:lvl9pPr marL="5900513" indent="0">
              <a:buNone/>
              <a:defRPr sz="2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682035" y="3391195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73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00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10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135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2487" y="425757"/>
            <a:ext cx="8453912" cy="9126520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6135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64" indent="0">
              <a:buNone/>
              <a:defRPr sz="2000"/>
            </a:lvl2pPr>
            <a:lvl3pPr marL="1475128" indent="0">
              <a:buNone/>
              <a:defRPr sz="1600"/>
            </a:lvl3pPr>
            <a:lvl4pPr marL="2212693" indent="0">
              <a:buNone/>
              <a:defRPr sz="1500"/>
            </a:lvl4pPr>
            <a:lvl5pPr marL="2950257" indent="0">
              <a:buNone/>
              <a:defRPr sz="1500"/>
            </a:lvl5pPr>
            <a:lvl6pPr marL="3687821" indent="0">
              <a:buNone/>
              <a:defRPr sz="1500"/>
            </a:lvl6pPr>
            <a:lvl7pPr marL="4425385" indent="0">
              <a:buNone/>
              <a:defRPr sz="1500"/>
            </a:lvl7pPr>
            <a:lvl8pPr marL="5162949" indent="0">
              <a:buNone/>
              <a:defRPr sz="1500"/>
            </a:lvl8pPr>
            <a:lvl9pPr marL="5900513" indent="0">
              <a:buNone/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43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4122" y="7485387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64122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64" indent="0">
              <a:buNone/>
              <a:defRPr sz="4500"/>
            </a:lvl2pPr>
            <a:lvl3pPr marL="1475128" indent="0">
              <a:buNone/>
              <a:defRPr sz="3900"/>
            </a:lvl3pPr>
            <a:lvl4pPr marL="2212693" indent="0">
              <a:buNone/>
              <a:defRPr sz="3200"/>
            </a:lvl4pPr>
            <a:lvl5pPr marL="2950257" indent="0">
              <a:buNone/>
              <a:defRPr sz="3200"/>
            </a:lvl5pPr>
            <a:lvl6pPr marL="3687821" indent="0">
              <a:buNone/>
              <a:defRPr sz="3200"/>
            </a:lvl6pPr>
            <a:lvl7pPr marL="4425385" indent="0">
              <a:buNone/>
              <a:defRPr sz="3200"/>
            </a:lvl7pPr>
            <a:lvl8pPr marL="5162949" indent="0">
              <a:buNone/>
              <a:defRPr sz="3200"/>
            </a:lvl8pPr>
            <a:lvl9pPr marL="5900513" indent="0">
              <a:buNone/>
              <a:defRPr sz="3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64122" y="8369073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64" indent="0">
              <a:buNone/>
              <a:defRPr sz="2000"/>
            </a:lvl2pPr>
            <a:lvl3pPr marL="1475128" indent="0">
              <a:buNone/>
              <a:defRPr sz="1600"/>
            </a:lvl3pPr>
            <a:lvl4pPr marL="2212693" indent="0">
              <a:buNone/>
              <a:defRPr sz="1500"/>
            </a:lvl4pPr>
            <a:lvl5pPr marL="2950257" indent="0">
              <a:buNone/>
              <a:defRPr sz="1500"/>
            </a:lvl5pPr>
            <a:lvl6pPr marL="3687821" indent="0">
              <a:buNone/>
              <a:defRPr sz="1500"/>
            </a:lvl6pPr>
            <a:lvl7pPr marL="4425385" indent="0">
              <a:buNone/>
              <a:defRPr sz="1500"/>
            </a:lvl7pPr>
            <a:lvl8pPr marL="5162949" indent="0">
              <a:buNone/>
              <a:defRPr sz="1500"/>
            </a:lvl8pPr>
            <a:lvl9pPr marL="5900513" indent="0">
              <a:buNone/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2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3" tIns="73756" rIns="147513" bIns="7375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6126" y="2495129"/>
            <a:ext cx="13610273" cy="7057149"/>
          </a:xfrm>
          <a:prstGeom prst="rect">
            <a:avLst/>
          </a:prstGeom>
        </p:spPr>
        <p:txBody>
          <a:bodyPr vert="horz" lIns="147513" tIns="73756" rIns="147513" bIns="7375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56128" y="9911205"/>
            <a:ext cx="3528590" cy="569325"/>
          </a:xfrm>
          <a:prstGeom prst="rect">
            <a:avLst/>
          </a:prstGeom>
        </p:spPr>
        <p:txBody>
          <a:bodyPr vert="horz" lIns="147513" tIns="73756" rIns="147513" bIns="73756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1051A-9978-4C73-B61A-3C217CE62C6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166862" y="9911205"/>
            <a:ext cx="4788801" cy="569325"/>
          </a:xfrm>
          <a:prstGeom prst="rect">
            <a:avLst/>
          </a:prstGeom>
        </p:spPr>
        <p:txBody>
          <a:bodyPr vert="horz" lIns="147513" tIns="73756" rIns="147513" bIns="73756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837811" y="9911205"/>
            <a:ext cx="3528590" cy="569325"/>
          </a:xfrm>
          <a:prstGeom prst="rect">
            <a:avLst/>
          </a:prstGeom>
        </p:spPr>
        <p:txBody>
          <a:bodyPr vert="horz" lIns="147513" tIns="73756" rIns="147513" bIns="73756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11A1E-931E-4537-9F53-79174ED33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47512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73" indent="-553173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42" indent="-460978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910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75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9039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603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67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731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96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5122525" cy="361143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lIns="147513" tIns="73756" rIns="147513" bIns="73756" rtlCol="0">
            <a:spAutoFit/>
          </a:bodyPr>
          <a:lstStyle/>
          <a:p>
            <a:pPr algn="ctr"/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СЛУШАНИЯ ПО ПРОЕКТУ ВНЕСЕНИЯ В ПРАВИЛА ЗЕМЛЕПОЛЬЗОВАНИЯ И ЗАСТРОЙКИ </a:t>
            </a:r>
            <a:r>
              <a:rPr lang="ru-RU" sz="4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БАРЫШЕВСКОГО </a:t>
            </a:r>
            <a:r>
              <a:rPr lang="ru-RU" sz="4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СЕЛЬСОВЕТА </a:t>
            </a:r>
            <a:r>
              <a:rPr lang="ru-RU" sz="4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НОВОСИБИРСКОГО </a:t>
            </a:r>
            <a:r>
              <a:rPr lang="ru-RU" sz="45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5127" y="6610700"/>
            <a:ext cx="11551558" cy="1574357"/>
          </a:xfrm>
          <a:prstGeom prst="rect">
            <a:avLst/>
          </a:prstGeom>
          <a:noFill/>
        </p:spPr>
        <p:txBody>
          <a:bodyPr wrap="square" lIns="147513" tIns="73756" rIns="147513" bIns="73756" rtlCol="0">
            <a:spAutoFit/>
          </a:bodyPr>
          <a:lstStyle/>
          <a:p>
            <a:pPr algn="ctr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СТРОИТЕЛЬСТВА</a:t>
            </a:r>
          </a:p>
          <a:p>
            <a:pPr algn="ctr"/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</a:t>
            </a:r>
          </a:p>
        </p:txBody>
      </p:sp>
      <p:pic>
        <p:nvPicPr>
          <p:cNvPr id="1026" name="Picture 2" descr="Z:\РАБОТА\_НОВОСИБИРСКАЯ АГЛОМЕРАЦИЯ\ПРЕЗЕНТАЦИЯ\Презентация Новосибирская Агломерация 2015\Картинки\Герб_ПНСО\Герб_Правительство_НСО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200" y="4560751"/>
            <a:ext cx="1786125" cy="18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0027220"/>
            <a:ext cx="14978086" cy="369332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lvl="0" algn="ctr" defTabSz="914400"/>
            <a:r>
              <a:rPr lang="ru-RU" sz="1800" b="1" dirty="0" smtClean="0">
                <a:solidFill>
                  <a:srgbClr val="44546A">
                    <a:lumMod val="75000"/>
                  </a:srgbClr>
                </a:solidFill>
                <a:latin typeface="Sylfaen" pitchFamily="18" charset="0"/>
                <a:cs typeface="Times New Roman" panose="02020603050405020304" pitchFamily="18" charset="0"/>
              </a:rPr>
              <a:t>2022</a:t>
            </a:r>
            <a:endParaRPr lang="ru-RU" sz="1800" b="1" dirty="0">
              <a:solidFill>
                <a:srgbClr val="44546A">
                  <a:lumMod val="75000"/>
                </a:srgbClr>
              </a:solidFill>
              <a:latin typeface="Sylfae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19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555" y="1776539"/>
            <a:ext cx="15050093" cy="4938313"/>
          </a:xfrm>
          <a:prstGeom prst="rect">
            <a:avLst/>
          </a:prstGeom>
          <a:solidFill>
            <a:srgbClr val="5B9BD5">
              <a:lumMod val="75000"/>
              <a:alpha val="6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lvl="0" algn="ctr" defTabSz="914400"/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Фрагменты карты градостроительного зонирования проекта приказа министерства строительства Новосибирской области «О внесении  изменений в правила 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землепользования и застройки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Барышевского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сельсовета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Новосибирского 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района Новосибирской области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»</a:t>
            </a:r>
          </a:p>
          <a:p>
            <a:pPr lvl="0" algn="ctr" defTabSz="914400"/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Приказы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министерства строительства Новосибирской области от 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 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№ 153 от 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12.03.2021, 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№ 558 от 24.08.2021 </a:t>
            </a:r>
            <a:r>
              <a:rPr lang="ru-RU" sz="3200" b="1" dirty="0">
                <a:solidFill>
                  <a:prstClr val="white"/>
                </a:solidFill>
                <a:latin typeface="Arial Black" pitchFamily="34" charset="0"/>
              </a:rPr>
              <a:t> 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«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О подготовке проекта внесения изменений в правила землепользования и застройки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Барышевского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сельсовета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Новосибирского </a:t>
            </a:r>
            <a:r>
              <a:rPr lang="ru-RU" sz="3200" b="1" dirty="0" smtClean="0">
                <a:solidFill>
                  <a:prstClr val="white"/>
                </a:solidFill>
                <a:latin typeface="Arial Black" pitchFamily="34" charset="0"/>
              </a:rPr>
              <a:t>района Новосибирской области»</a:t>
            </a:r>
            <a:endParaRPr lang="ru-RU" sz="3200" b="1" dirty="0">
              <a:solidFill>
                <a:prstClr val="white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486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Часть земельного участка с кадастровым номером 54:19:164601:86 </a:t>
            </a:r>
            <a:r>
              <a:rPr lang="ru-RU" sz="2400" dirty="0" smtClean="0">
                <a:ea typeface="Calibri"/>
                <a:cs typeface="Times New Roman"/>
              </a:rPr>
              <a:t>отнесена </a:t>
            </a:r>
            <a:r>
              <a:rPr lang="ru-RU" sz="2400" dirty="0">
                <a:ea typeface="Calibri"/>
                <a:cs typeface="Times New Roman"/>
              </a:rPr>
              <a:t>к территориальной зоне «Зона застройки индивидуальными жилыми домами в границах земель населенных пунктов (</a:t>
            </a:r>
            <a:r>
              <a:rPr lang="ru-RU" sz="2400" dirty="0" err="1">
                <a:ea typeface="Calibri"/>
                <a:cs typeface="Times New Roman"/>
              </a:rPr>
              <a:t>нЖин</a:t>
            </a:r>
            <a:r>
              <a:rPr lang="ru-RU" sz="2400" dirty="0">
                <a:ea typeface="Calibri"/>
                <a:cs typeface="Times New Roman"/>
              </a:rPr>
              <a:t>)». Изменена прилегающая территориальная зона: «Зона уличной и дорожной сети (УДС)»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500" dirty="0"/>
              <a:t>Фрагмент карты градостроительного зонирования правил землепользования и застройки </a:t>
            </a:r>
            <a:r>
              <a:rPr lang="ru-RU" sz="1500" dirty="0" smtClean="0"/>
              <a:t>Барышевского </a:t>
            </a:r>
            <a:r>
              <a:rPr lang="ru-RU" sz="1500" dirty="0" smtClean="0"/>
              <a:t>сельсовета </a:t>
            </a:r>
            <a:r>
              <a:rPr lang="ru-RU" sz="1500" dirty="0" smtClean="0"/>
              <a:t>Новосибирского района </a:t>
            </a:r>
            <a:r>
              <a:rPr lang="ru-RU" sz="1500" dirty="0"/>
              <a:t>Новосибирской области, утвержденных приказом министерства строительства Новосибирской области от </a:t>
            </a:r>
            <a:r>
              <a:rPr lang="ru-RU" sz="1500" dirty="0" smtClean="0"/>
              <a:t>27.11.2019 </a:t>
            </a:r>
            <a:r>
              <a:rPr lang="ru-RU" sz="1500" dirty="0"/>
              <a:t>№ </a:t>
            </a:r>
            <a:r>
              <a:rPr lang="ru-RU" sz="1500" dirty="0" smtClean="0"/>
              <a:t>645</a:t>
            </a:r>
            <a:endParaRPr lang="ru-RU" sz="15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200" dirty="0"/>
              <a:t>Фрагмент карты градостроительного зонирования </a:t>
            </a:r>
            <a:r>
              <a:rPr lang="ru-RU" sz="3200" dirty="0" smtClean="0"/>
              <a:t>проекта внесения изменений в правила </a:t>
            </a:r>
            <a:r>
              <a:rPr lang="ru-RU" sz="3200" dirty="0"/>
              <a:t>землепользования и застройки </a:t>
            </a:r>
            <a:r>
              <a:rPr lang="ru-RU" sz="3200" dirty="0" smtClean="0"/>
              <a:t>Барышевского сельсовета Новосибирского </a:t>
            </a:r>
            <a:r>
              <a:rPr lang="ru-RU" sz="3200" dirty="0"/>
              <a:t>района Новосибирской </a:t>
            </a:r>
            <a:r>
              <a:rPr lang="ru-RU" sz="3200" dirty="0" smtClean="0"/>
              <a:t>области </a:t>
            </a:r>
            <a:endParaRPr lang="ru-RU" sz="3200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802" y="3656707"/>
            <a:ext cx="384395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олилиния 15"/>
          <p:cNvSpPr/>
          <p:nvPr/>
        </p:nvSpPr>
        <p:spPr>
          <a:xfrm>
            <a:off x="9290049" y="3978548"/>
            <a:ext cx="2571750" cy="2209800"/>
          </a:xfrm>
          <a:custGeom>
            <a:avLst/>
            <a:gdLst>
              <a:gd name="connsiteX0" fmla="*/ 0 w 2571750"/>
              <a:gd name="connsiteY0" fmla="*/ 38100 h 2209800"/>
              <a:gd name="connsiteX1" fmla="*/ 57150 w 2571750"/>
              <a:gd name="connsiteY1" fmla="*/ 0 h 2209800"/>
              <a:gd name="connsiteX2" fmla="*/ 1409700 w 2571750"/>
              <a:gd name="connsiteY2" fmla="*/ 1219200 h 2209800"/>
              <a:gd name="connsiteX3" fmla="*/ 1666875 w 2571750"/>
              <a:gd name="connsiteY3" fmla="*/ 1438275 h 2209800"/>
              <a:gd name="connsiteX4" fmla="*/ 1885950 w 2571750"/>
              <a:gd name="connsiteY4" fmla="*/ 1581150 h 2209800"/>
              <a:gd name="connsiteX5" fmla="*/ 2571750 w 2571750"/>
              <a:gd name="connsiteY5" fmla="*/ 2209800 h 2209800"/>
              <a:gd name="connsiteX6" fmla="*/ 2371725 w 2571750"/>
              <a:gd name="connsiteY6" fmla="*/ 2181225 h 2209800"/>
              <a:gd name="connsiteX7" fmla="*/ 1666875 w 2571750"/>
              <a:gd name="connsiteY7" fmla="*/ 1581150 h 2209800"/>
              <a:gd name="connsiteX8" fmla="*/ 1400175 w 2571750"/>
              <a:gd name="connsiteY8" fmla="*/ 1381125 h 2209800"/>
              <a:gd name="connsiteX9" fmla="*/ 1057275 w 2571750"/>
              <a:gd name="connsiteY9" fmla="*/ 1047750 h 2209800"/>
              <a:gd name="connsiteX10" fmla="*/ 704850 w 2571750"/>
              <a:gd name="connsiteY10" fmla="*/ 733425 h 2209800"/>
              <a:gd name="connsiteX11" fmla="*/ 714375 w 2571750"/>
              <a:gd name="connsiteY11" fmla="*/ 695325 h 2209800"/>
              <a:gd name="connsiteX12" fmla="*/ 0 w 2571750"/>
              <a:gd name="connsiteY12" fmla="*/ 381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1750" h="2209800">
                <a:moveTo>
                  <a:pt x="0" y="38100"/>
                </a:moveTo>
                <a:lnTo>
                  <a:pt x="57150" y="0"/>
                </a:lnTo>
                <a:lnTo>
                  <a:pt x="1409700" y="1219200"/>
                </a:lnTo>
                <a:lnTo>
                  <a:pt x="1666875" y="1438275"/>
                </a:lnTo>
                <a:lnTo>
                  <a:pt x="1885950" y="1581150"/>
                </a:lnTo>
                <a:lnTo>
                  <a:pt x="2571750" y="2209800"/>
                </a:lnTo>
                <a:lnTo>
                  <a:pt x="2371725" y="2181225"/>
                </a:lnTo>
                <a:lnTo>
                  <a:pt x="1666875" y="1581150"/>
                </a:lnTo>
                <a:lnTo>
                  <a:pt x="1400175" y="1381125"/>
                </a:lnTo>
                <a:lnTo>
                  <a:pt x="1057275" y="1047750"/>
                </a:lnTo>
                <a:lnTo>
                  <a:pt x="704850" y="733425"/>
                </a:lnTo>
                <a:lnTo>
                  <a:pt x="714375" y="695325"/>
                </a:lnTo>
                <a:lnTo>
                  <a:pt x="0" y="38100"/>
                </a:lnTo>
                <a:close/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646" y="3632200"/>
            <a:ext cx="3600400" cy="30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олилиния 16"/>
          <p:cNvSpPr/>
          <p:nvPr/>
        </p:nvSpPr>
        <p:spPr>
          <a:xfrm>
            <a:off x="3048000" y="4486275"/>
            <a:ext cx="2038350" cy="1790700"/>
          </a:xfrm>
          <a:custGeom>
            <a:avLst/>
            <a:gdLst>
              <a:gd name="connsiteX0" fmla="*/ 0 w 2038350"/>
              <a:gd name="connsiteY0" fmla="*/ 28575 h 1790700"/>
              <a:gd name="connsiteX1" fmla="*/ 590550 w 2038350"/>
              <a:gd name="connsiteY1" fmla="*/ 571500 h 1790700"/>
              <a:gd name="connsiteX2" fmla="*/ 571500 w 2038350"/>
              <a:gd name="connsiteY2" fmla="*/ 609600 h 1790700"/>
              <a:gd name="connsiteX3" fmla="*/ 876300 w 2038350"/>
              <a:gd name="connsiteY3" fmla="*/ 876300 h 1790700"/>
              <a:gd name="connsiteX4" fmla="*/ 1171575 w 2038350"/>
              <a:gd name="connsiteY4" fmla="*/ 1143000 h 1790700"/>
              <a:gd name="connsiteX5" fmla="*/ 1933575 w 2038350"/>
              <a:gd name="connsiteY5" fmla="*/ 1771650 h 1790700"/>
              <a:gd name="connsiteX6" fmla="*/ 2038350 w 2038350"/>
              <a:gd name="connsiteY6" fmla="*/ 1790700 h 1790700"/>
              <a:gd name="connsiteX7" fmla="*/ 1285875 w 2038350"/>
              <a:gd name="connsiteY7" fmla="*/ 1076325 h 1790700"/>
              <a:gd name="connsiteX8" fmla="*/ 1209675 w 2038350"/>
              <a:gd name="connsiteY8" fmla="*/ 1047750 h 1790700"/>
              <a:gd name="connsiteX9" fmla="*/ 1190625 w 2038350"/>
              <a:gd name="connsiteY9" fmla="*/ 1019175 h 1790700"/>
              <a:gd name="connsiteX10" fmla="*/ 1162050 w 2038350"/>
              <a:gd name="connsiteY10" fmla="*/ 990600 h 1790700"/>
              <a:gd name="connsiteX11" fmla="*/ 1152525 w 2038350"/>
              <a:gd name="connsiteY11" fmla="*/ 962025 h 1790700"/>
              <a:gd name="connsiteX12" fmla="*/ 57150 w 2038350"/>
              <a:gd name="connsiteY12" fmla="*/ 0 h 1790700"/>
              <a:gd name="connsiteX13" fmla="*/ 0 w 2038350"/>
              <a:gd name="connsiteY13" fmla="*/ 28575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38350" h="1790700">
                <a:moveTo>
                  <a:pt x="0" y="28575"/>
                </a:moveTo>
                <a:lnTo>
                  <a:pt x="590550" y="571500"/>
                </a:lnTo>
                <a:lnTo>
                  <a:pt x="571500" y="609600"/>
                </a:lnTo>
                <a:lnTo>
                  <a:pt x="876300" y="876300"/>
                </a:lnTo>
                <a:lnTo>
                  <a:pt x="1171575" y="1143000"/>
                </a:lnTo>
                <a:lnTo>
                  <a:pt x="1933575" y="1771650"/>
                </a:lnTo>
                <a:lnTo>
                  <a:pt x="2038350" y="1790700"/>
                </a:lnTo>
                <a:lnTo>
                  <a:pt x="1285875" y="1076325"/>
                </a:lnTo>
                <a:cubicBezTo>
                  <a:pt x="1260475" y="1066800"/>
                  <a:pt x="1232936" y="1061707"/>
                  <a:pt x="1209675" y="1047750"/>
                </a:cubicBezTo>
                <a:cubicBezTo>
                  <a:pt x="1199859" y="1041860"/>
                  <a:pt x="1197954" y="1027969"/>
                  <a:pt x="1190625" y="1019175"/>
                </a:cubicBezTo>
                <a:cubicBezTo>
                  <a:pt x="1182001" y="1008827"/>
                  <a:pt x="1171575" y="1000125"/>
                  <a:pt x="1162050" y="990600"/>
                </a:cubicBezTo>
                <a:lnTo>
                  <a:pt x="1152525" y="962025"/>
                </a:lnTo>
                <a:lnTo>
                  <a:pt x="57150" y="0"/>
                </a:lnTo>
                <a:lnTo>
                  <a:pt x="0" y="28575"/>
                </a:lnTo>
                <a:close/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883" y="7218908"/>
            <a:ext cx="3209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262" y="7303591"/>
            <a:ext cx="60293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3816846" y="5178911"/>
            <a:ext cx="6912768" cy="97976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95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a typeface="Calibri"/>
                <a:cs typeface="Times New Roman"/>
              </a:rPr>
              <a:t>Земельный участок </a:t>
            </a:r>
            <a:r>
              <a:rPr lang="ru-RU" sz="3200" dirty="0">
                <a:ea typeface="Calibri"/>
                <a:cs typeface="Times New Roman"/>
              </a:rPr>
              <a:t>с </a:t>
            </a:r>
            <a:r>
              <a:rPr lang="ru-RU" sz="3200" dirty="0" smtClean="0">
                <a:ea typeface="Calibri"/>
                <a:cs typeface="Times New Roman"/>
              </a:rPr>
              <a:t>кадастровым </a:t>
            </a:r>
            <a:r>
              <a:rPr lang="ru-RU" sz="3200" dirty="0" smtClean="0">
                <a:ea typeface="Calibri"/>
                <a:cs typeface="Times New Roman"/>
              </a:rPr>
              <a:t>номером: </a:t>
            </a:r>
            <a:r>
              <a:rPr lang="ru-RU" sz="3200" dirty="0" smtClean="0">
                <a:ea typeface="Calibri"/>
                <a:cs typeface="Times New Roman"/>
              </a:rPr>
              <a:t>54:19:160303:105 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300" dirty="0"/>
              <a:t>Фрагмент карты градостроительного зонирования проекта внесения изменений в правила землепользования и застройки </a:t>
            </a:r>
            <a:r>
              <a:rPr lang="ru-RU" sz="3300" dirty="0" smtClean="0"/>
              <a:t>Барышевского </a:t>
            </a:r>
            <a:r>
              <a:rPr lang="ru-RU" sz="3300" dirty="0" smtClean="0"/>
              <a:t>сельсовета </a:t>
            </a:r>
            <a:r>
              <a:rPr lang="ru-RU" sz="3300" dirty="0" smtClean="0"/>
              <a:t>Новосибирского </a:t>
            </a:r>
            <a:r>
              <a:rPr lang="ru-RU" sz="3300" dirty="0"/>
              <a:t>района Новосибирской области </a:t>
            </a:r>
          </a:p>
          <a:p>
            <a:endParaRPr lang="ru-RU" dirty="0"/>
          </a:p>
        </p:txBody>
      </p:sp>
      <p:sp>
        <p:nvSpPr>
          <p:cNvPr id="19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500" dirty="0"/>
              <a:t>Фрагмент карты градостроительного зонирования правил землепользования и застройки </a:t>
            </a:r>
            <a:r>
              <a:rPr lang="ru-RU" sz="1500" dirty="0" smtClean="0"/>
              <a:t>Барышевского </a:t>
            </a:r>
            <a:r>
              <a:rPr lang="ru-RU" sz="1500" dirty="0" smtClean="0"/>
              <a:t>сельсовета </a:t>
            </a:r>
            <a:r>
              <a:rPr lang="ru-RU" sz="1500" dirty="0" smtClean="0"/>
              <a:t>Новосибирского района </a:t>
            </a:r>
            <a:r>
              <a:rPr lang="ru-RU" sz="1500" dirty="0"/>
              <a:t>Новосибирской области, утвержденных приказом министерства строительства Новосибирской области от </a:t>
            </a:r>
            <a:r>
              <a:rPr lang="ru-RU" sz="1500" dirty="0" smtClean="0"/>
              <a:t>27.11.2019 </a:t>
            </a:r>
            <a:r>
              <a:rPr lang="ru-RU" sz="1500" dirty="0"/>
              <a:t>№ </a:t>
            </a:r>
            <a:r>
              <a:rPr lang="ru-RU" sz="1500" dirty="0" smtClean="0"/>
              <a:t>645</a:t>
            </a:r>
            <a:endParaRPr lang="ru-RU" sz="15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26" y="3812158"/>
            <a:ext cx="581164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334" y="3546500"/>
            <a:ext cx="464708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олилиния 17"/>
          <p:cNvSpPr/>
          <p:nvPr/>
        </p:nvSpPr>
        <p:spPr>
          <a:xfrm>
            <a:off x="9427661" y="4287912"/>
            <a:ext cx="1209675" cy="1343025"/>
          </a:xfrm>
          <a:custGeom>
            <a:avLst/>
            <a:gdLst>
              <a:gd name="connsiteX0" fmla="*/ 485775 w 1209675"/>
              <a:gd name="connsiteY0" fmla="*/ 1343025 h 1343025"/>
              <a:gd name="connsiteX1" fmla="*/ 0 w 1209675"/>
              <a:gd name="connsiteY1" fmla="*/ 923925 h 1343025"/>
              <a:gd name="connsiteX2" fmla="*/ 85725 w 1209675"/>
              <a:gd name="connsiteY2" fmla="*/ 781050 h 1343025"/>
              <a:gd name="connsiteX3" fmla="*/ 314325 w 1209675"/>
              <a:gd name="connsiteY3" fmla="*/ 628650 h 1343025"/>
              <a:gd name="connsiteX4" fmla="*/ 352425 w 1209675"/>
              <a:gd name="connsiteY4" fmla="*/ 542925 h 1343025"/>
              <a:gd name="connsiteX5" fmla="*/ 266700 w 1209675"/>
              <a:gd name="connsiteY5" fmla="*/ 514350 h 1343025"/>
              <a:gd name="connsiteX6" fmla="*/ 333375 w 1209675"/>
              <a:gd name="connsiteY6" fmla="*/ 219075 h 1343025"/>
              <a:gd name="connsiteX7" fmla="*/ 438150 w 1209675"/>
              <a:gd name="connsiteY7" fmla="*/ 0 h 1343025"/>
              <a:gd name="connsiteX8" fmla="*/ 1209675 w 1209675"/>
              <a:gd name="connsiteY8" fmla="*/ 590550 h 1343025"/>
              <a:gd name="connsiteX9" fmla="*/ 923925 w 1209675"/>
              <a:gd name="connsiteY9" fmla="*/ 885825 h 1343025"/>
              <a:gd name="connsiteX10" fmla="*/ 485775 w 1209675"/>
              <a:gd name="connsiteY10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09675" h="1343025">
                <a:moveTo>
                  <a:pt x="485775" y="1343025"/>
                </a:moveTo>
                <a:lnTo>
                  <a:pt x="0" y="923925"/>
                </a:lnTo>
                <a:lnTo>
                  <a:pt x="85725" y="781050"/>
                </a:lnTo>
                <a:lnTo>
                  <a:pt x="314325" y="628650"/>
                </a:lnTo>
                <a:lnTo>
                  <a:pt x="352425" y="542925"/>
                </a:lnTo>
                <a:lnTo>
                  <a:pt x="266700" y="514350"/>
                </a:lnTo>
                <a:lnTo>
                  <a:pt x="333375" y="219075"/>
                </a:lnTo>
                <a:lnTo>
                  <a:pt x="438150" y="0"/>
                </a:lnTo>
                <a:lnTo>
                  <a:pt x="1209675" y="590550"/>
                </a:lnTo>
                <a:lnTo>
                  <a:pt x="923925" y="885825"/>
                </a:lnTo>
                <a:lnTo>
                  <a:pt x="485775" y="1343025"/>
                </a:lnTo>
                <a:close/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2266950" y="4295775"/>
            <a:ext cx="1400175" cy="1609725"/>
          </a:xfrm>
          <a:custGeom>
            <a:avLst/>
            <a:gdLst>
              <a:gd name="connsiteX0" fmla="*/ 552450 w 1400175"/>
              <a:gd name="connsiteY0" fmla="*/ 1609725 h 1609725"/>
              <a:gd name="connsiteX1" fmla="*/ 552450 w 1400175"/>
              <a:gd name="connsiteY1" fmla="*/ 1609725 h 1609725"/>
              <a:gd name="connsiteX2" fmla="*/ 466725 w 1400175"/>
              <a:gd name="connsiteY2" fmla="*/ 1476375 h 1609725"/>
              <a:gd name="connsiteX3" fmla="*/ 419100 w 1400175"/>
              <a:gd name="connsiteY3" fmla="*/ 1428750 h 1609725"/>
              <a:gd name="connsiteX4" fmla="*/ 381000 w 1400175"/>
              <a:gd name="connsiteY4" fmla="*/ 1381125 h 1609725"/>
              <a:gd name="connsiteX5" fmla="*/ 0 w 1400175"/>
              <a:gd name="connsiteY5" fmla="*/ 1057275 h 1609725"/>
              <a:gd name="connsiteX6" fmla="*/ 123825 w 1400175"/>
              <a:gd name="connsiteY6" fmla="*/ 876300 h 1609725"/>
              <a:gd name="connsiteX7" fmla="*/ 371475 w 1400175"/>
              <a:gd name="connsiteY7" fmla="*/ 752475 h 1609725"/>
              <a:gd name="connsiteX8" fmla="*/ 419100 w 1400175"/>
              <a:gd name="connsiteY8" fmla="*/ 666750 h 1609725"/>
              <a:gd name="connsiteX9" fmla="*/ 333375 w 1400175"/>
              <a:gd name="connsiteY9" fmla="*/ 581025 h 1609725"/>
              <a:gd name="connsiteX10" fmla="*/ 400050 w 1400175"/>
              <a:gd name="connsiteY10" fmla="*/ 219075 h 1609725"/>
              <a:gd name="connsiteX11" fmla="*/ 504825 w 1400175"/>
              <a:gd name="connsiteY11" fmla="*/ 0 h 1609725"/>
              <a:gd name="connsiteX12" fmla="*/ 1143000 w 1400175"/>
              <a:gd name="connsiteY12" fmla="*/ 466725 h 1609725"/>
              <a:gd name="connsiteX13" fmla="*/ 1400175 w 1400175"/>
              <a:gd name="connsiteY13" fmla="*/ 723900 h 1609725"/>
              <a:gd name="connsiteX14" fmla="*/ 552450 w 1400175"/>
              <a:gd name="connsiteY14" fmla="*/ 1609725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00175" h="1609725">
                <a:moveTo>
                  <a:pt x="552450" y="1609725"/>
                </a:moveTo>
                <a:lnTo>
                  <a:pt x="552450" y="1609725"/>
                </a:lnTo>
                <a:cubicBezTo>
                  <a:pt x="532695" y="1576801"/>
                  <a:pt x="497981" y="1511538"/>
                  <a:pt x="466725" y="1476375"/>
                </a:cubicBezTo>
                <a:cubicBezTo>
                  <a:pt x="451810" y="1459595"/>
                  <a:pt x="434119" y="1445437"/>
                  <a:pt x="419100" y="1428750"/>
                </a:cubicBezTo>
                <a:cubicBezTo>
                  <a:pt x="405500" y="1413639"/>
                  <a:pt x="381000" y="1381125"/>
                  <a:pt x="381000" y="1381125"/>
                </a:cubicBezTo>
                <a:lnTo>
                  <a:pt x="0" y="1057275"/>
                </a:lnTo>
                <a:lnTo>
                  <a:pt x="123825" y="876300"/>
                </a:lnTo>
                <a:lnTo>
                  <a:pt x="371475" y="752475"/>
                </a:lnTo>
                <a:lnTo>
                  <a:pt x="419100" y="666750"/>
                </a:lnTo>
                <a:lnTo>
                  <a:pt x="333375" y="581025"/>
                </a:lnTo>
                <a:lnTo>
                  <a:pt x="400050" y="219075"/>
                </a:lnTo>
                <a:lnTo>
                  <a:pt x="504825" y="0"/>
                </a:lnTo>
                <a:lnTo>
                  <a:pt x="1143000" y="466725"/>
                </a:lnTo>
                <a:lnTo>
                  <a:pt x="1400175" y="723900"/>
                </a:lnTo>
                <a:lnTo>
                  <a:pt x="552450" y="1609725"/>
                </a:lnTo>
                <a:close/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34" y="8010996"/>
            <a:ext cx="44100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2" y="7831931"/>
            <a:ext cx="60293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Прямая со стрелкой 21"/>
          <p:cNvCxnSpPr/>
          <p:nvPr/>
        </p:nvCxnSpPr>
        <p:spPr>
          <a:xfrm flipV="1">
            <a:off x="3024758" y="4959424"/>
            <a:ext cx="7007740" cy="141213"/>
          </a:xfrm>
          <a:prstGeom prst="straightConnector1">
            <a:avLst/>
          </a:prstGeom>
          <a:ln w="158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1569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2602</TotalTime>
  <Words>182</Words>
  <Application>Microsoft Office PowerPoint</Application>
  <PresentationFormat>Произвольный</PresentationFormat>
  <Paragraphs>14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Часть земельного участка с кадастровым номером 54:19:164601:86 отнесена к территориальной зоне «Зона застройки индивидуальными жилыми домами в границах земель населенных пунктов (нЖин)». Изменена прилегающая территориальная зона: «Зона уличной и дорожной сети (УДС)» </vt:lpstr>
      <vt:lpstr>Земельный участок с кадастровым номером: 54:19:160303:105 </vt:lpstr>
    </vt:vector>
  </TitlesOfParts>
  <Company>АГНОиПНО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Куликов Алексей Владимирович</dc:creator>
  <cp:lastModifiedBy>Гальянова Елена Николаевна</cp:lastModifiedBy>
  <cp:revision>269</cp:revision>
  <dcterms:created xsi:type="dcterms:W3CDTF">2017-11-20T08:57:58Z</dcterms:created>
  <dcterms:modified xsi:type="dcterms:W3CDTF">2022-03-18T10:58:09Z</dcterms:modified>
</cp:coreProperties>
</file>